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6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18295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1EF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5"/>
            <a:ext cx="18288000" cy="8373745"/>
          </a:xfrm>
          <a:custGeom>
            <a:avLst/>
            <a:gdLst/>
            <a:ahLst/>
            <a:cxnLst/>
            <a:rect l="l" t="t" r="r" b="b"/>
            <a:pathLst>
              <a:path w="18288000" h="8373745">
                <a:moveTo>
                  <a:pt x="18287999" y="0"/>
                </a:moveTo>
                <a:lnTo>
                  <a:pt x="18287999" y="8373231"/>
                </a:lnTo>
                <a:lnTo>
                  <a:pt x="0" y="1854572"/>
                </a:lnTo>
                <a:lnTo>
                  <a:pt x="0" y="0"/>
                </a:lnTo>
                <a:lnTo>
                  <a:pt x="18287999" y="0"/>
                </a:lnTo>
                <a:close/>
              </a:path>
            </a:pathLst>
          </a:custGeom>
          <a:solidFill>
            <a:srgbClr val="67B0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6898676"/>
            <a:ext cx="9505950" cy="3388360"/>
          </a:xfrm>
          <a:custGeom>
            <a:avLst/>
            <a:gdLst/>
            <a:ahLst/>
            <a:cxnLst/>
            <a:rect l="l" t="t" r="r" b="b"/>
            <a:pathLst>
              <a:path w="9505950" h="3388359">
                <a:moveTo>
                  <a:pt x="0" y="0"/>
                </a:moveTo>
                <a:lnTo>
                  <a:pt x="9505926" y="3388324"/>
                </a:lnTo>
                <a:lnTo>
                  <a:pt x="0" y="3388324"/>
                </a:lnTo>
                <a:lnTo>
                  <a:pt x="0" y="0"/>
                </a:lnTo>
                <a:close/>
              </a:path>
            </a:pathLst>
          </a:custGeom>
          <a:solidFill>
            <a:srgbClr val="1829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7354518" y="4158782"/>
            <a:ext cx="955675" cy="955675"/>
          </a:xfrm>
          <a:custGeom>
            <a:avLst/>
            <a:gdLst/>
            <a:ahLst/>
            <a:cxnLst/>
            <a:rect l="l" t="t" r="r" b="b"/>
            <a:pathLst>
              <a:path w="955675" h="955675">
                <a:moveTo>
                  <a:pt x="477836" y="955673"/>
                </a:moveTo>
                <a:lnTo>
                  <a:pt x="431000" y="953371"/>
                </a:lnTo>
                <a:lnTo>
                  <a:pt x="384614" y="946490"/>
                </a:lnTo>
                <a:lnTo>
                  <a:pt x="339128" y="935097"/>
                </a:lnTo>
                <a:lnTo>
                  <a:pt x="294976" y="919300"/>
                </a:lnTo>
                <a:lnTo>
                  <a:pt x="252586" y="899250"/>
                </a:lnTo>
                <a:lnTo>
                  <a:pt x="212363" y="875142"/>
                </a:lnTo>
                <a:lnTo>
                  <a:pt x="174700" y="847209"/>
                </a:lnTo>
                <a:lnTo>
                  <a:pt x="139955" y="815718"/>
                </a:lnTo>
                <a:lnTo>
                  <a:pt x="108463" y="780972"/>
                </a:lnTo>
                <a:lnTo>
                  <a:pt x="80529" y="743309"/>
                </a:lnTo>
                <a:lnTo>
                  <a:pt x="56422" y="703086"/>
                </a:lnTo>
                <a:lnTo>
                  <a:pt x="36373" y="660696"/>
                </a:lnTo>
                <a:lnTo>
                  <a:pt x="20575" y="616544"/>
                </a:lnTo>
                <a:lnTo>
                  <a:pt x="9181" y="571058"/>
                </a:lnTo>
                <a:lnTo>
                  <a:pt x="2300" y="524672"/>
                </a:lnTo>
                <a:lnTo>
                  <a:pt x="0" y="477836"/>
                </a:lnTo>
                <a:lnTo>
                  <a:pt x="143" y="466106"/>
                </a:lnTo>
                <a:lnTo>
                  <a:pt x="3593" y="419340"/>
                </a:lnTo>
                <a:lnTo>
                  <a:pt x="11610" y="373138"/>
                </a:lnTo>
                <a:lnTo>
                  <a:pt x="24118" y="327945"/>
                </a:lnTo>
                <a:lnTo>
                  <a:pt x="40994" y="284194"/>
                </a:lnTo>
                <a:lnTo>
                  <a:pt x="62078" y="242308"/>
                </a:lnTo>
                <a:lnTo>
                  <a:pt x="87166" y="202691"/>
                </a:lnTo>
                <a:lnTo>
                  <a:pt x="116016" y="165723"/>
                </a:lnTo>
                <a:lnTo>
                  <a:pt x="148351" y="131762"/>
                </a:lnTo>
                <a:lnTo>
                  <a:pt x="183859" y="101133"/>
                </a:lnTo>
                <a:lnTo>
                  <a:pt x="222197" y="74132"/>
                </a:lnTo>
                <a:lnTo>
                  <a:pt x="262999" y="51019"/>
                </a:lnTo>
                <a:lnTo>
                  <a:pt x="305869" y="32017"/>
                </a:lnTo>
                <a:lnTo>
                  <a:pt x="350394" y="17307"/>
                </a:lnTo>
                <a:lnTo>
                  <a:pt x="396147" y="7034"/>
                </a:lnTo>
                <a:lnTo>
                  <a:pt x="442688" y="1294"/>
                </a:lnTo>
                <a:lnTo>
                  <a:pt x="477836" y="0"/>
                </a:lnTo>
                <a:lnTo>
                  <a:pt x="489566" y="143"/>
                </a:lnTo>
                <a:lnTo>
                  <a:pt x="536332" y="3593"/>
                </a:lnTo>
                <a:lnTo>
                  <a:pt x="582534" y="11610"/>
                </a:lnTo>
                <a:lnTo>
                  <a:pt x="627727" y="24118"/>
                </a:lnTo>
                <a:lnTo>
                  <a:pt x="671478" y="40994"/>
                </a:lnTo>
                <a:lnTo>
                  <a:pt x="713364" y="62078"/>
                </a:lnTo>
                <a:lnTo>
                  <a:pt x="752981" y="87166"/>
                </a:lnTo>
                <a:lnTo>
                  <a:pt x="789949" y="116016"/>
                </a:lnTo>
                <a:lnTo>
                  <a:pt x="823910" y="148351"/>
                </a:lnTo>
                <a:lnTo>
                  <a:pt x="854539" y="183859"/>
                </a:lnTo>
                <a:lnTo>
                  <a:pt x="881539" y="222197"/>
                </a:lnTo>
                <a:lnTo>
                  <a:pt x="904653" y="262999"/>
                </a:lnTo>
                <a:lnTo>
                  <a:pt x="923655" y="305869"/>
                </a:lnTo>
                <a:lnTo>
                  <a:pt x="938365" y="350394"/>
                </a:lnTo>
                <a:lnTo>
                  <a:pt x="948639" y="396147"/>
                </a:lnTo>
                <a:lnTo>
                  <a:pt x="954378" y="442688"/>
                </a:lnTo>
                <a:lnTo>
                  <a:pt x="955673" y="477836"/>
                </a:lnTo>
                <a:lnTo>
                  <a:pt x="955529" y="489566"/>
                </a:lnTo>
                <a:lnTo>
                  <a:pt x="952079" y="536332"/>
                </a:lnTo>
                <a:lnTo>
                  <a:pt x="944061" y="582534"/>
                </a:lnTo>
                <a:lnTo>
                  <a:pt x="931554" y="627727"/>
                </a:lnTo>
                <a:lnTo>
                  <a:pt x="914677" y="671478"/>
                </a:lnTo>
                <a:lnTo>
                  <a:pt x="893594" y="713364"/>
                </a:lnTo>
                <a:lnTo>
                  <a:pt x="868505" y="752981"/>
                </a:lnTo>
                <a:lnTo>
                  <a:pt x="839656" y="789949"/>
                </a:lnTo>
                <a:lnTo>
                  <a:pt x="807322" y="823910"/>
                </a:lnTo>
                <a:lnTo>
                  <a:pt x="771813" y="854539"/>
                </a:lnTo>
                <a:lnTo>
                  <a:pt x="733475" y="881539"/>
                </a:lnTo>
                <a:lnTo>
                  <a:pt x="692673" y="904653"/>
                </a:lnTo>
                <a:lnTo>
                  <a:pt x="649804" y="923655"/>
                </a:lnTo>
                <a:lnTo>
                  <a:pt x="605278" y="938365"/>
                </a:lnTo>
                <a:lnTo>
                  <a:pt x="559525" y="948639"/>
                </a:lnTo>
                <a:lnTo>
                  <a:pt x="512984" y="954378"/>
                </a:lnTo>
                <a:lnTo>
                  <a:pt x="477836" y="955673"/>
                </a:lnTo>
                <a:close/>
              </a:path>
            </a:pathLst>
          </a:custGeom>
          <a:solidFill>
            <a:srgbClr val="0067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1642262" y="5679551"/>
            <a:ext cx="955675" cy="955675"/>
          </a:xfrm>
          <a:custGeom>
            <a:avLst/>
            <a:gdLst/>
            <a:ahLst/>
            <a:cxnLst/>
            <a:rect l="l" t="t" r="r" b="b"/>
            <a:pathLst>
              <a:path w="955675" h="955675">
                <a:moveTo>
                  <a:pt x="477836" y="955673"/>
                </a:moveTo>
                <a:lnTo>
                  <a:pt x="431000" y="953371"/>
                </a:lnTo>
                <a:lnTo>
                  <a:pt x="384614" y="946490"/>
                </a:lnTo>
                <a:lnTo>
                  <a:pt x="339128" y="935097"/>
                </a:lnTo>
                <a:lnTo>
                  <a:pt x="294976" y="919300"/>
                </a:lnTo>
                <a:lnTo>
                  <a:pt x="252586" y="899250"/>
                </a:lnTo>
                <a:lnTo>
                  <a:pt x="212363" y="875142"/>
                </a:lnTo>
                <a:lnTo>
                  <a:pt x="174700" y="847209"/>
                </a:lnTo>
                <a:lnTo>
                  <a:pt x="139955" y="815718"/>
                </a:lnTo>
                <a:lnTo>
                  <a:pt x="108463" y="780972"/>
                </a:lnTo>
                <a:lnTo>
                  <a:pt x="80529" y="743309"/>
                </a:lnTo>
                <a:lnTo>
                  <a:pt x="56422" y="703086"/>
                </a:lnTo>
                <a:lnTo>
                  <a:pt x="36373" y="660696"/>
                </a:lnTo>
                <a:lnTo>
                  <a:pt x="20575" y="616544"/>
                </a:lnTo>
                <a:lnTo>
                  <a:pt x="9181" y="571058"/>
                </a:lnTo>
                <a:lnTo>
                  <a:pt x="2300" y="524672"/>
                </a:lnTo>
                <a:lnTo>
                  <a:pt x="0" y="477836"/>
                </a:lnTo>
                <a:lnTo>
                  <a:pt x="143" y="466106"/>
                </a:lnTo>
                <a:lnTo>
                  <a:pt x="3593" y="419340"/>
                </a:lnTo>
                <a:lnTo>
                  <a:pt x="11610" y="373138"/>
                </a:lnTo>
                <a:lnTo>
                  <a:pt x="24118" y="327945"/>
                </a:lnTo>
                <a:lnTo>
                  <a:pt x="40994" y="284194"/>
                </a:lnTo>
                <a:lnTo>
                  <a:pt x="62078" y="242308"/>
                </a:lnTo>
                <a:lnTo>
                  <a:pt x="87166" y="202691"/>
                </a:lnTo>
                <a:lnTo>
                  <a:pt x="116016" y="165723"/>
                </a:lnTo>
                <a:lnTo>
                  <a:pt x="148351" y="131762"/>
                </a:lnTo>
                <a:lnTo>
                  <a:pt x="183859" y="101133"/>
                </a:lnTo>
                <a:lnTo>
                  <a:pt x="222197" y="74132"/>
                </a:lnTo>
                <a:lnTo>
                  <a:pt x="262999" y="51019"/>
                </a:lnTo>
                <a:lnTo>
                  <a:pt x="305869" y="32017"/>
                </a:lnTo>
                <a:lnTo>
                  <a:pt x="350394" y="17307"/>
                </a:lnTo>
                <a:lnTo>
                  <a:pt x="396147" y="7034"/>
                </a:lnTo>
                <a:lnTo>
                  <a:pt x="442688" y="1294"/>
                </a:lnTo>
                <a:lnTo>
                  <a:pt x="477836" y="0"/>
                </a:lnTo>
                <a:lnTo>
                  <a:pt x="489566" y="143"/>
                </a:lnTo>
                <a:lnTo>
                  <a:pt x="536332" y="3593"/>
                </a:lnTo>
                <a:lnTo>
                  <a:pt x="582534" y="11610"/>
                </a:lnTo>
                <a:lnTo>
                  <a:pt x="627727" y="24118"/>
                </a:lnTo>
                <a:lnTo>
                  <a:pt x="671478" y="40994"/>
                </a:lnTo>
                <a:lnTo>
                  <a:pt x="713364" y="62078"/>
                </a:lnTo>
                <a:lnTo>
                  <a:pt x="752981" y="87166"/>
                </a:lnTo>
                <a:lnTo>
                  <a:pt x="789949" y="116016"/>
                </a:lnTo>
                <a:lnTo>
                  <a:pt x="823910" y="148351"/>
                </a:lnTo>
                <a:lnTo>
                  <a:pt x="854539" y="183859"/>
                </a:lnTo>
                <a:lnTo>
                  <a:pt x="881539" y="222197"/>
                </a:lnTo>
                <a:lnTo>
                  <a:pt x="904653" y="262999"/>
                </a:lnTo>
                <a:lnTo>
                  <a:pt x="923655" y="305869"/>
                </a:lnTo>
                <a:lnTo>
                  <a:pt x="938365" y="350394"/>
                </a:lnTo>
                <a:lnTo>
                  <a:pt x="948639" y="396147"/>
                </a:lnTo>
                <a:lnTo>
                  <a:pt x="954378" y="442688"/>
                </a:lnTo>
                <a:lnTo>
                  <a:pt x="955673" y="477836"/>
                </a:lnTo>
                <a:lnTo>
                  <a:pt x="955529" y="489566"/>
                </a:lnTo>
                <a:lnTo>
                  <a:pt x="952079" y="536332"/>
                </a:lnTo>
                <a:lnTo>
                  <a:pt x="944061" y="582534"/>
                </a:lnTo>
                <a:lnTo>
                  <a:pt x="931554" y="627727"/>
                </a:lnTo>
                <a:lnTo>
                  <a:pt x="914677" y="671478"/>
                </a:lnTo>
                <a:lnTo>
                  <a:pt x="893594" y="713364"/>
                </a:lnTo>
                <a:lnTo>
                  <a:pt x="868505" y="752981"/>
                </a:lnTo>
                <a:lnTo>
                  <a:pt x="839656" y="789949"/>
                </a:lnTo>
                <a:lnTo>
                  <a:pt x="807322" y="823910"/>
                </a:lnTo>
                <a:lnTo>
                  <a:pt x="771813" y="854539"/>
                </a:lnTo>
                <a:lnTo>
                  <a:pt x="733475" y="881539"/>
                </a:lnTo>
                <a:lnTo>
                  <a:pt x="692673" y="904653"/>
                </a:lnTo>
                <a:lnTo>
                  <a:pt x="649804" y="923655"/>
                </a:lnTo>
                <a:lnTo>
                  <a:pt x="605278" y="938365"/>
                </a:lnTo>
                <a:lnTo>
                  <a:pt x="559525" y="948639"/>
                </a:lnTo>
                <a:lnTo>
                  <a:pt x="512984" y="954378"/>
                </a:lnTo>
                <a:lnTo>
                  <a:pt x="477836" y="955673"/>
                </a:lnTo>
                <a:close/>
              </a:path>
            </a:pathLst>
          </a:custGeom>
          <a:solidFill>
            <a:srgbClr val="1848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11892442" y="5934821"/>
            <a:ext cx="458470" cy="447040"/>
          </a:xfrm>
          <a:custGeom>
            <a:avLst/>
            <a:gdLst/>
            <a:ahLst/>
            <a:cxnLst/>
            <a:rect l="l" t="t" r="r" b="b"/>
            <a:pathLst>
              <a:path w="458470" h="447039">
                <a:moveTo>
                  <a:pt x="162170" y="446531"/>
                </a:moveTo>
                <a:lnTo>
                  <a:pt x="115324" y="437109"/>
                </a:lnTo>
                <a:lnTo>
                  <a:pt x="77074" y="411414"/>
                </a:lnTo>
                <a:lnTo>
                  <a:pt x="51287" y="373299"/>
                </a:lnTo>
                <a:lnTo>
                  <a:pt x="41947" y="327190"/>
                </a:lnTo>
                <a:lnTo>
                  <a:pt x="41873" y="325477"/>
                </a:lnTo>
                <a:lnTo>
                  <a:pt x="42134" y="318366"/>
                </a:lnTo>
                <a:lnTo>
                  <a:pt x="43049" y="309631"/>
                </a:lnTo>
                <a:lnTo>
                  <a:pt x="44491" y="301405"/>
                </a:lnTo>
                <a:lnTo>
                  <a:pt x="46416" y="293500"/>
                </a:lnTo>
                <a:lnTo>
                  <a:pt x="27318" y="275004"/>
                </a:lnTo>
                <a:lnTo>
                  <a:pt x="12678" y="252601"/>
                </a:lnTo>
                <a:lnTo>
                  <a:pt x="3302" y="227084"/>
                </a:lnTo>
                <a:lnTo>
                  <a:pt x="0" y="199283"/>
                </a:lnTo>
                <a:lnTo>
                  <a:pt x="9061" y="153736"/>
                </a:lnTo>
                <a:lnTo>
                  <a:pt x="33809" y="116272"/>
                </a:lnTo>
                <a:lnTo>
                  <a:pt x="70591" y="90478"/>
                </a:lnTo>
                <a:lnTo>
                  <a:pt x="115754" y="79941"/>
                </a:lnTo>
                <a:lnTo>
                  <a:pt x="133160" y="47697"/>
                </a:lnTo>
                <a:lnTo>
                  <a:pt x="159162" y="22412"/>
                </a:lnTo>
                <a:lnTo>
                  <a:pt x="191825" y="5906"/>
                </a:lnTo>
                <a:lnTo>
                  <a:pt x="229216" y="0"/>
                </a:lnTo>
                <a:lnTo>
                  <a:pt x="266607" y="5986"/>
                </a:lnTo>
                <a:lnTo>
                  <a:pt x="299271" y="22626"/>
                </a:lnTo>
                <a:lnTo>
                  <a:pt x="300664" y="23982"/>
                </a:lnTo>
                <a:lnTo>
                  <a:pt x="229789" y="23982"/>
                </a:lnTo>
                <a:lnTo>
                  <a:pt x="201424" y="28256"/>
                </a:lnTo>
                <a:lnTo>
                  <a:pt x="176497" y="40184"/>
                </a:lnTo>
                <a:lnTo>
                  <a:pt x="156297" y="58430"/>
                </a:lnTo>
                <a:lnTo>
                  <a:pt x="142114" y="81654"/>
                </a:lnTo>
                <a:lnTo>
                  <a:pt x="169996" y="90175"/>
                </a:lnTo>
                <a:lnTo>
                  <a:pt x="193950" y="104495"/>
                </a:lnTo>
                <a:lnTo>
                  <a:pt x="110597" y="104495"/>
                </a:lnTo>
                <a:lnTo>
                  <a:pt x="77190" y="114568"/>
                </a:lnTo>
                <a:lnTo>
                  <a:pt x="50069" y="135401"/>
                </a:lnTo>
                <a:lnTo>
                  <a:pt x="31866" y="164478"/>
                </a:lnTo>
                <a:lnTo>
                  <a:pt x="25213" y="199283"/>
                </a:lnTo>
                <a:lnTo>
                  <a:pt x="27389" y="219991"/>
                </a:lnTo>
                <a:lnTo>
                  <a:pt x="33594" y="239040"/>
                </a:lnTo>
                <a:lnTo>
                  <a:pt x="43345" y="256054"/>
                </a:lnTo>
                <a:lnTo>
                  <a:pt x="56158" y="270659"/>
                </a:lnTo>
                <a:lnTo>
                  <a:pt x="86825" y="270659"/>
                </a:lnTo>
                <a:lnTo>
                  <a:pt x="77360" y="284364"/>
                </a:lnTo>
                <a:lnTo>
                  <a:pt x="87559" y="288950"/>
                </a:lnTo>
                <a:lnTo>
                  <a:pt x="98348" y="292358"/>
                </a:lnTo>
                <a:lnTo>
                  <a:pt x="109674" y="294481"/>
                </a:lnTo>
                <a:lnTo>
                  <a:pt x="121484" y="295213"/>
                </a:lnTo>
                <a:lnTo>
                  <a:pt x="206743" y="295213"/>
                </a:lnTo>
                <a:lnTo>
                  <a:pt x="203886" y="304349"/>
                </a:lnTo>
                <a:lnTo>
                  <a:pt x="178789" y="304349"/>
                </a:lnTo>
                <a:lnTo>
                  <a:pt x="172863" y="307204"/>
                </a:lnTo>
                <a:lnTo>
                  <a:pt x="68765" y="307204"/>
                </a:lnTo>
                <a:lnTo>
                  <a:pt x="67045" y="314056"/>
                </a:lnTo>
                <a:lnTo>
                  <a:pt x="66577" y="319195"/>
                </a:lnTo>
                <a:lnTo>
                  <a:pt x="66472" y="327190"/>
                </a:lnTo>
                <a:lnTo>
                  <a:pt x="74011" y="364261"/>
                </a:lnTo>
                <a:lnTo>
                  <a:pt x="94551" y="394640"/>
                </a:lnTo>
                <a:lnTo>
                  <a:pt x="124976" y="415277"/>
                </a:lnTo>
                <a:lnTo>
                  <a:pt x="162170" y="423120"/>
                </a:lnTo>
                <a:lnTo>
                  <a:pt x="362234" y="423120"/>
                </a:lnTo>
                <a:lnTo>
                  <a:pt x="358834" y="425404"/>
                </a:lnTo>
                <a:lnTo>
                  <a:pt x="229789" y="425404"/>
                </a:lnTo>
                <a:lnTo>
                  <a:pt x="214792" y="434245"/>
                </a:lnTo>
                <a:lnTo>
                  <a:pt x="198344" y="440892"/>
                </a:lnTo>
                <a:lnTo>
                  <a:pt x="180714" y="445077"/>
                </a:lnTo>
                <a:lnTo>
                  <a:pt x="162170" y="446531"/>
                </a:lnTo>
                <a:close/>
              </a:path>
              <a:path w="458470" h="447039">
                <a:moveTo>
                  <a:pt x="258524" y="149034"/>
                </a:moveTo>
                <a:lnTo>
                  <a:pt x="229789" y="149034"/>
                </a:lnTo>
                <a:lnTo>
                  <a:pt x="244778" y="124775"/>
                </a:lnTo>
                <a:lnTo>
                  <a:pt x="265032" y="104852"/>
                </a:lnTo>
                <a:lnTo>
                  <a:pt x="289583" y="90175"/>
                </a:lnTo>
                <a:lnTo>
                  <a:pt x="317465" y="81654"/>
                </a:lnTo>
                <a:lnTo>
                  <a:pt x="303282" y="58189"/>
                </a:lnTo>
                <a:lnTo>
                  <a:pt x="283082" y="39970"/>
                </a:lnTo>
                <a:lnTo>
                  <a:pt x="258155" y="28175"/>
                </a:lnTo>
                <a:lnTo>
                  <a:pt x="229789" y="23982"/>
                </a:lnTo>
                <a:lnTo>
                  <a:pt x="300664" y="23982"/>
                </a:lnTo>
                <a:lnTo>
                  <a:pt x="325273" y="47938"/>
                </a:lnTo>
                <a:lnTo>
                  <a:pt x="342679" y="79941"/>
                </a:lnTo>
                <a:lnTo>
                  <a:pt x="387842" y="90478"/>
                </a:lnTo>
                <a:lnTo>
                  <a:pt x="407015" y="103924"/>
                </a:lnTo>
                <a:lnTo>
                  <a:pt x="348409" y="103924"/>
                </a:lnTo>
                <a:lnTo>
                  <a:pt x="348537" y="105066"/>
                </a:lnTo>
                <a:lnTo>
                  <a:pt x="324341" y="105066"/>
                </a:lnTo>
                <a:lnTo>
                  <a:pt x="291956" y="115933"/>
                </a:lnTo>
                <a:lnTo>
                  <a:pt x="265963" y="136757"/>
                </a:lnTo>
                <a:lnTo>
                  <a:pt x="258524" y="149034"/>
                </a:lnTo>
                <a:close/>
              </a:path>
              <a:path w="458470" h="447039">
                <a:moveTo>
                  <a:pt x="434805" y="269517"/>
                </a:moveTo>
                <a:lnTo>
                  <a:pt x="402275" y="269517"/>
                </a:lnTo>
                <a:lnTo>
                  <a:pt x="415419" y="254921"/>
                </a:lnTo>
                <a:lnTo>
                  <a:pt x="425340" y="237969"/>
                </a:lnTo>
                <a:lnTo>
                  <a:pt x="431608" y="219090"/>
                </a:lnTo>
                <a:lnTo>
                  <a:pt x="433793" y="198712"/>
                </a:lnTo>
                <a:lnTo>
                  <a:pt x="427220" y="163907"/>
                </a:lnTo>
                <a:lnTo>
                  <a:pt x="409152" y="134830"/>
                </a:lnTo>
                <a:lnTo>
                  <a:pt x="382058" y="113997"/>
                </a:lnTo>
                <a:lnTo>
                  <a:pt x="348409" y="103924"/>
                </a:lnTo>
                <a:lnTo>
                  <a:pt x="407015" y="103924"/>
                </a:lnTo>
                <a:lnTo>
                  <a:pt x="424624" y="116272"/>
                </a:lnTo>
                <a:lnTo>
                  <a:pt x="449372" y="153736"/>
                </a:lnTo>
                <a:lnTo>
                  <a:pt x="458433" y="199283"/>
                </a:lnTo>
                <a:lnTo>
                  <a:pt x="455207" y="227093"/>
                </a:lnTo>
                <a:lnTo>
                  <a:pt x="445970" y="252530"/>
                </a:lnTo>
                <a:lnTo>
                  <a:pt x="434805" y="269517"/>
                </a:lnTo>
                <a:close/>
              </a:path>
              <a:path w="458470" h="447039">
                <a:moveTo>
                  <a:pt x="86825" y="270659"/>
                </a:moveTo>
                <a:lnTo>
                  <a:pt x="56158" y="270659"/>
                </a:lnTo>
                <a:lnTo>
                  <a:pt x="72668" y="247364"/>
                </a:lnTo>
                <a:lnTo>
                  <a:pt x="94122" y="228619"/>
                </a:lnTo>
                <a:lnTo>
                  <a:pt x="119658" y="215334"/>
                </a:lnTo>
                <a:lnTo>
                  <a:pt x="148417" y="208419"/>
                </a:lnTo>
                <a:lnTo>
                  <a:pt x="132175" y="190093"/>
                </a:lnTo>
                <a:lnTo>
                  <a:pt x="119909" y="168876"/>
                </a:lnTo>
                <a:lnTo>
                  <a:pt x="112155" y="145304"/>
                </a:lnTo>
                <a:lnTo>
                  <a:pt x="109451" y="119912"/>
                </a:lnTo>
                <a:lnTo>
                  <a:pt x="109537" y="113997"/>
                </a:lnTo>
                <a:lnTo>
                  <a:pt x="110597" y="104495"/>
                </a:lnTo>
                <a:lnTo>
                  <a:pt x="193950" y="104495"/>
                </a:lnTo>
                <a:lnTo>
                  <a:pt x="194547" y="104852"/>
                </a:lnTo>
                <a:lnTo>
                  <a:pt x="194765" y="105066"/>
                </a:lnTo>
                <a:lnTo>
                  <a:pt x="135237" y="105066"/>
                </a:lnTo>
                <a:lnTo>
                  <a:pt x="134091" y="109634"/>
                </a:lnTo>
                <a:lnTo>
                  <a:pt x="134091" y="119912"/>
                </a:lnTo>
                <a:lnTo>
                  <a:pt x="140368" y="153905"/>
                </a:lnTo>
                <a:lnTo>
                  <a:pt x="157658" y="182438"/>
                </a:lnTo>
                <a:lnTo>
                  <a:pt x="183651" y="203262"/>
                </a:lnTo>
                <a:lnTo>
                  <a:pt x="216036" y="214129"/>
                </a:lnTo>
                <a:lnTo>
                  <a:pt x="338379" y="214129"/>
                </a:lnTo>
                <a:lnTo>
                  <a:pt x="339903" y="214513"/>
                </a:lnTo>
                <a:lnTo>
                  <a:pt x="365314" y="227905"/>
                </a:lnTo>
                <a:lnTo>
                  <a:pt x="368467" y="230688"/>
                </a:lnTo>
                <a:lnTo>
                  <a:pt x="296835" y="230688"/>
                </a:lnTo>
                <a:lnTo>
                  <a:pt x="287618" y="231259"/>
                </a:lnTo>
                <a:lnTo>
                  <a:pt x="163317" y="231259"/>
                </a:lnTo>
                <a:lnTo>
                  <a:pt x="136187" y="235141"/>
                </a:lnTo>
                <a:lnTo>
                  <a:pt x="112173" y="246034"/>
                </a:lnTo>
                <a:lnTo>
                  <a:pt x="92241" y="262817"/>
                </a:lnTo>
                <a:lnTo>
                  <a:pt x="86825" y="270659"/>
                </a:lnTo>
                <a:close/>
              </a:path>
              <a:path w="458470" h="447039">
                <a:moveTo>
                  <a:pt x="243542" y="214129"/>
                </a:moveTo>
                <a:lnTo>
                  <a:pt x="216036" y="214129"/>
                </a:lnTo>
                <a:lnTo>
                  <a:pt x="216681" y="208419"/>
                </a:lnTo>
                <a:lnTo>
                  <a:pt x="217183" y="204422"/>
                </a:lnTo>
                <a:lnTo>
                  <a:pt x="217077" y="198712"/>
                </a:lnTo>
                <a:lnTo>
                  <a:pt x="210906" y="165290"/>
                </a:lnTo>
                <a:lnTo>
                  <a:pt x="193616" y="136757"/>
                </a:lnTo>
                <a:lnTo>
                  <a:pt x="167623" y="115933"/>
                </a:lnTo>
                <a:lnTo>
                  <a:pt x="135237" y="105066"/>
                </a:lnTo>
                <a:lnTo>
                  <a:pt x="194765" y="105066"/>
                </a:lnTo>
                <a:lnTo>
                  <a:pt x="214801" y="124775"/>
                </a:lnTo>
                <a:lnTo>
                  <a:pt x="229789" y="149034"/>
                </a:lnTo>
                <a:lnTo>
                  <a:pt x="258524" y="149034"/>
                </a:lnTo>
                <a:lnTo>
                  <a:pt x="248673" y="165290"/>
                </a:lnTo>
                <a:lnTo>
                  <a:pt x="242502" y="198712"/>
                </a:lnTo>
                <a:lnTo>
                  <a:pt x="242396" y="204422"/>
                </a:lnTo>
                <a:lnTo>
                  <a:pt x="242969" y="209561"/>
                </a:lnTo>
                <a:lnTo>
                  <a:pt x="243542" y="214129"/>
                </a:lnTo>
                <a:close/>
              </a:path>
              <a:path w="458470" h="447039">
                <a:moveTo>
                  <a:pt x="338379" y="214129"/>
                </a:moveTo>
                <a:lnTo>
                  <a:pt x="243542" y="214129"/>
                </a:lnTo>
                <a:lnTo>
                  <a:pt x="275928" y="203262"/>
                </a:lnTo>
                <a:lnTo>
                  <a:pt x="301921" y="182438"/>
                </a:lnTo>
                <a:lnTo>
                  <a:pt x="319211" y="153905"/>
                </a:lnTo>
                <a:lnTo>
                  <a:pt x="325488" y="119912"/>
                </a:lnTo>
                <a:lnTo>
                  <a:pt x="325401" y="113997"/>
                </a:lnTo>
                <a:lnTo>
                  <a:pt x="324914" y="109634"/>
                </a:lnTo>
                <a:lnTo>
                  <a:pt x="324341" y="105066"/>
                </a:lnTo>
                <a:lnTo>
                  <a:pt x="348537" y="105066"/>
                </a:lnTo>
                <a:lnTo>
                  <a:pt x="349532" y="113997"/>
                </a:lnTo>
                <a:lnTo>
                  <a:pt x="349495" y="119912"/>
                </a:lnTo>
                <a:lnTo>
                  <a:pt x="346860" y="144724"/>
                </a:lnTo>
                <a:lnTo>
                  <a:pt x="339169" y="168234"/>
                </a:lnTo>
                <a:lnTo>
                  <a:pt x="327072" y="189281"/>
                </a:lnTo>
                <a:lnTo>
                  <a:pt x="311161" y="207277"/>
                </a:lnTo>
                <a:lnTo>
                  <a:pt x="338379" y="214129"/>
                </a:lnTo>
                <a:close/>
              </a:path>
              <a:path w="458470" h="447039">
                <a:moveTo>
                  <a:pt x="412579" y="295213"/>
                </a:moveTo>
                <a:lnTo>
                  <a:pt x="338668" y="295213"/>
                </a:lnTo>
                <a:lnTo>
                  <a:pt x="350236" y="294481"/>
                </a:lnTo>
                <a:lnTo>
                  <a:pt x="361589" y="292358"/>
                </a:lnTo>
                <a:lnTo>
                  <a:pt x="372513" y="288950"/>
                </a:lnTo>
                <a:lnTo>
                  <a:pt x="382792" y="284364"/>
                </a:lnTo>
                <a:lnTo>
                  <a:pt x="368152" y="262487"/>
                </a:lnTo>
                <a:lnTo>
                  <a:pt x="348194" y="245535"/>
                </a:lnTo>
                <a:lnTo>
                  <a:pt x="324046" y="234578"/>
                </a:lnTo>
                <a:lnTo>
                  <a:pt x="296835" y="230688"/>
                </a:lnTo>
                <a:lnTo>
                  <a:pt x="368467" y="230688"/>
                </a:lnTo>
                <a:lnTo>
                  <a:pt x="386427" y="246543"/>
                </a:lnTo>
                <a:lnTo>
                  <a:pt x="402275" y="269517"/>
                </a:lnTo>
                <a:lnTo>
                  <a:pt x="434805" y="269517"/>
                </a:lnTo>
                <a:lnTo>
                  <a:pt x="431357" y="274763"/>
                </a:lnTo>
                <a:lnTo>
                  <a:pt x="412017" y="292929"/>
                </a:lnTo>
                <a:lnTo>
                  <a:pt x="412579" y="295213"/>
                </a:lnTo>
                <a:close/>
              </a:path>
              <a:path w="458470" h="447039">
                <a:moveTo>
                  <a:pt x="206743" y="295213"/>
                </a:moveTo>
                <a:lnTo>
                  <a:pt x="121484" y="295213"/>
                </a:lnTo>
                <a:lnTo>
                  <a:pt x="148303" y="291323"/>
                </a:lnTo>
                <a:lnTo>
                  <a:pt x="172127" y="280438"/>
                </a:lnTo>
                <a:lnTo>
                  <a:pt x="191996" y="263655"/>
                </a:lnTo>
                <a:lnTo>
                  <a:pt x="206868" y="242109"/>
                </a:lnTo>
                <a:lnTo>
                  <a:pt x="196598" y="237523"/>
                </a:lnTo>
                <a:lnTo>
                  <a:pt x="185737" y="234115"/>
                </a:lnTo>
                <a:lnTo>
                  <a:pt x="174554" y="231991"/>
                </a:lnTo>
                <a:lnTo>
                  <a:pt x="163317" y="231259"/>
                </a:lnTo>
                <a:lnTo>
                  <a:pt x="287618" y="231259"/>
                </a:lnTo>
                <a:lnTo>
                  <a:pt x="285025" y="231420"/>
                </a:lnTo>
                <a:lnTo>
                  <a:pt x="273699" y="233544"/>
                </a:lnTo>
                <a:lnTo>
                  <a:pt x="262910" y="236952"/>
                </a:lnTo>
                <a:lnTo>
                  <a:pt x="252711" y="241538"/>
                </a:lnTo>
                <a:lnTo>
                  <a:pt x="263792" y="258097"/>
                </a:lnTo>
                <a:lnTo>
                  <a:pt x="229216" y="258097"/>
                </a:lnTo>
                <a:lnTo>
                  <a:pt x="217576" y="272488"/>
                </a:lnTo>
                <a:lnTo>
                  <a:pt x="208807" y="288718"/>
                </a:lnTo>
                <a:lnTo>
                  <a:pt x="208702" y="288950"/>
                </a:lnTo>
                <a:lnTo>
                  <a:pt x="206743" y="295213"/>
                </a:lnTo>
                <a:close/>
              </a:path>
              <a:path w="458470" h="447039">
                <a:moveTo>
                  <a:pt x="261178" y="394569"/>
                </a:moveTo>
                <a:lnTo>
                  <a:pt x="230363" y="394569"/>
                </a:lnTo>
                <a:lnTo>
                  <a:pt x="242002" y="380499"/>
                </a:lnTo>
                <a:lnTo>
                  <a:pt x="250834" y="364261"/>
                </a:lnTo>
                <a:lnTo>
                  <a:pt x="256472" y="346149"/>
                </a:lnTo>
                <a:lnTo>
                  <a:pt x="258384" y="327190"/>
                </a:lnTo>
                <a:lnTo>
                  <a:pt x="258321" y="325477"/>
                </a:lnTo>
                <a:lnTo>
                  <a:pt x="256373" y="306999"/>
                </a:lnTo>
                <a:lnTo>
                  <a:pt x="250491" y="288718"/>
                </a:lnTo>
                <a:lnTo>
                  <a:pt x="241277" y="272256"/>
                </a:lnTo>
                <a:lnTo>
                  <a:pt x="229216" y="258097"/>
                </a:lnTo>
                <a:lnTo>
                  <a:pt x="263792" y="258097"/>
                </a:lnTo>
                <a:lnTo>
                  <a:pt x="267351" y="263415"/>
                </a:lnTo>
                <a:lnTo>
                  <a:pt x="287309" y="280367"/>
                </a:lnTo>
                <a:lnTo>
                  <a:pt x="311457" y="291323"/>
                </a:lnTo>
                <a:lnTo>
                  <a:pt x="338668" y="295213"/>
                </a:lnTo>
                <a:lnTo>
                  <a:pt x="412579" y="295213"/>
                </a:lnTo>
                <a:lnTo>
                  <a:pt x="413942" y="300745"/>
                </a:lnTo>
                <a:lnTo>
                  <a:pt x="414487" y="303778"/>
                </a:lnTo>
                <a:lnTo>
                  <a:pt x="280790" y="303778"/>
                </a:lnTo>
                <a:lnTo>
                  <a:pt x="282509" y="311201"/>
                </a:lnTo>
                <a:lnTo>
                  <a:pt x="282958" y="317018"/>
                </a:lnTo>
                <a:lnTo>
                  <a:pt x="283026" y="327190"/>
                </a:lnTo>
                <a:lnTo>
                  <a:pt x="280790" y="349905"/>
                </a:lnTo>
                <a:lnTo>
                  <a:pt x="274200" y="371586"/>
                </a:lnTo>
                <a:lnTo>
                  <a:pt x="263742" y="391339"/>
                </a:lnTo>
                <a:lnTo>
                  <a:pt x="261178" y="394569"/>
                </a:lnTo>
                <a:close/>
              </a:path>
              <a:path w="458470" h="447039">
                <a:moveTo>
                  <a:pt x="339241" y="318624"/>
                </a:moveTo>
                <a:lnTo>
                  <a:pt x="323580" y="317670"/>
                </a:lnTo>
                <a:lnTo>
                  <a:pt x="308511" y="314841"/>
                </a:lnTo>
                <a:lnTo>
                  <a:pt x="294194" y="310193"/>
                </a:lnTo>
                <a:lnTo>
                  <a:pt x="280790" y="303778"/>
                </a:lnTo>
                <a:lnTo>
                  <a:pt x="414487" y="303778"/>
                </a:lnTo>
                <a:lnTo>
                  <a:pt x="414999" y="306633"/>
                </a:lnTo>
                <a:lnTo>
                  <a:pt x="391387" y="306633"/>
                </a:lnTo>
                <a:lnTo>
                  <a:pt x="379371" y="311638"/>
                </a:lnTo>
                <a:lnTo>
                  <a:pt x="366603" y="315412"/>
                </a:lnTo>
                <a:lnTo>
                  <a:pt x="353191" y="317795"/>
                </a:lnTo>
                <a:lnTo>
                  <a:pt x="339241" y="318624"/>
                </a:lnTo>
                <a:close/>
              </a:path>
              <a:path w="458470" h="447039">
                <a:moveTo>
                  <a:pt x="362234" y="423120"/>
                </a:moveTo>
                <a:lnTo>
                  <a:pt x="162170" y="423120"/>
                </a:lnTo>
                <a:lnTo>
                  <a:pt x="174930" y="422272"/>
                </a:lnTo>
                <a:lnTo>
                  <a:pt x="187313" y="419765"/>
                </a:lnTo>
                <a:lnTo>
                  <a:pt x="199159" y="415652"/>
                </a:lnTo>
                <a:lnTo>
                  <a:pt x="210306" y="409986"/>
                </a:lnTo>
                <a:lnTo>
                  <a:pt x="196320" y="392383"/>
                </a:lnTo>
                <a:lnTo>
                  <a:pt x="185665" y="372371"/>
                </a:lnTo>
                <a:lnTo>
                  <a:pt x="178878" y="350324"/>
                </a:lnTo>
                <a:lnTo>
                  <a:pt x="176554" y="327190"/>
                </a:lnTo>
                <a:lnTo>
                  <a:pt x="176536" y="318366"/>
                </a:lnTo>
                <a:lnTo>
                  <a:pt x="177905" y="309631"/>
                </a:lnTo>
                <a:lnTo>
                  <a:pt x="178789" y="304349"/>
                </a:lnTo>
                <a:lnTo>
                  <a:pt x="203886" y="304349"/>
                </a:lnTo>
                <a:lnTo>
                  <a:pt x="203171" y="306633"/>
                </a:lnTo>
                <a:lnTo>
                  <a:pt x="203070" y="307204"/>
                </a:lnTo>
                <a:lnTo>
                  <a:pt x="201196" y="325477"/>
                </a:lnTo>
                <a:lnTo>
                  <a:pt x="201258" y="327190"/>
                </a:lnTo>
                <a:lnTo>
                  <a:pt x="203206" y="345667"/>
                </a:lnTo>
                <a:lnTo>
                  <a:pt x="209088" y="363948"/>
                </a:lnTo>
                <a:lnTo>
                  <a:pt x="218302" y="380410"/>
                </a:lnTo>
                <a:lnTo>
                  <a:pt x="230363" y="394569"/>
                </a:lnTo>
                <a:lnTo>
                  <a:pt x="261178" y="394569"/>
                </a:lnTo>
                <a:lnTo>
                  <a:pt x="249846" y="408844"/>
                </a:lnTo>
                <a:lnTo>
                  <a:pt x="260904" y="414180"/>
                </a:lnTo>
                <a:lnTo>
                  <a:pt x="272553" y="418123"/>
                </a:lnTo>
                <a:lnTo>
                  <a:pt x="284739" y="420568"/>
                </a:lnTo>
                <a:lnTo>
                  <a:pt x="297408" y="421407"/>
                </a:lnTo>
                <a:lnTo>
                  <a:pt x="364784" y="421407"/>
                </a:lnTo>
                <a:lnTo>
                  <a:pt x="362234" y="423120"/>
                </a:lnTo>
                <a:close/>
              </a:path>
              <a:path w="458470" h="447039">
                <a:moveTo>
                  <a:pt x="364784" y="421407"/>
                </a:moveTo>
                <a:lnTo>
                  <a:pt x="297408" y="421407"/>
                </a:lnTo>
                <a:lnTo>
                  <a:pt x="334602" y="413894"/>
                </a:lnTo>
                <a:lnTo>
                  <a:pt x="365027" y="393427"/>
                </a:lnTo>
                <a:lnTo>
                  <a:pt x="385567" y="363110"/>
                </a:lnTo>
                <a:lnTo>
                  <a:pt x="392990" y="326619"/>
                </a:lnTo>
                <a:lnTo>
                  <a:pt x="393002" y="319195"/>
                </a:lnTo>
                <a:lnTo>
                  <a:pt x="391960" y="313485"/>
                </a:lnTo>
                <a:lnTo>
                  <a:pt x="391387" y="306633"/>
                </a:lnTo>
                <a:lnTo>
                  <a:pt x="414999" y="306633"/>
                </a:lnTo>
                <a:lnTo>
                  <a:pt x="415384" y="308774"/>
                </a:lnTo>
                <a:lnTo>
                  <a:pt x="416288" y="317018"/>
                </a:lnTo>
                <a:lnTo>
                  <a:pt x="416411" y="320337"/>
                </a:lnTo>
                <a:lnTo>
                  <a:pt x="416370" y="326619"/>
                </a:lnTo>
                <a:lnTo>
                  <a:pt x="407146" y="372157"/>
                </a:lnTo>
                <a:lnTo>
                  <a:pt x="381359" y="410272"/>
                </a:lnTo>
                <a:lnTo>
                  <a:pt x="364784" y="421407"/>
                </a:lnTo>
                <a:close/>
              </a:path>
              <a:path w="458470" h="447039">
                <a:moveTo>
                  <a:pt x="120911" y="319195"/>
                </a:moveTo>
                <a:lnTo>
                  <a:pt x="107042" y="318366"/>
                </a:lnTo>
                <a:lnTo>
                  <a:pt x="93764" y="315983"/>
                </a:lnTo>
                <a:lnTo>
                  <a:pt x="81022" y="312209"/>
                </a:lnTo>
                <a:lnTo>
                  <a:pt x="68765" y="307204"/>
                </a:lnTo>
                <a:lnTo>
                  <a:pt x="172863" y="307204"/>
                </a:lnTo>
                <a:lnTo>
                  <a:pt x="165474" y="310764"/>
                </a:lnTo>
                <a:lnTo>
                  <a:pt x="151354" y="315412"/>
                </a:lnTo>
                <a:lnTo>
                  <a:pt x="136482" y="318241"/>
                </a:lnTo>
                <a:lnTo>
                  <a:pt x="120911" y="319195"/>
                </a:lnTo>
                <a:close/>
              </a:path>
              <a:path w="458470" h="447039">
                <a:moveTo>
                  <a:pt x="296262" y="445389"/>
                </a:moveTo>
                <a:lnTo>
                  <a:pt x="278140" y="444033"/>
                </a:lnTo>
                <a:lnTo>
                  <a:pt x="260877" y="440107"/>
                </a:lnTo>
                <a:lnTo>
                  <a:pt x="244689" y="433826"/>
                </a:lnTo>
                <a:lnTo>
                  <a:pt x="229789" y="425404"/>
                </a:lnTo>
                <a:lnTo>
                  <a:pt x="358834" y="425404"/>
                </a:lnTo>
                <a:lnTo>
                  <a:pt x="343109" y="435967"/>
                </a:lnTo>
                <a:lnTo>
                  <a:pt x="296262" y="4453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3189975" y="2668993"/>
            <a:ext cx="955673" cy="955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7563356" y="4358712"/>
            <a:ext cx="542925" cy="539115"/>
          </a:xfrm>
          <a:custGeom>
            <a:avLst/>
            <a:gdLst/>
            <a:ahLst/>
            <a:cxnLst/>
            <a:rect l="l" t="t" r="r" b="b"/>
            <a:pathLst>
              <a:path w="542925" h="539114">
                <a:moveTo>
                  <a:pt x="177637" y="346410"/>
                </a:moveTo>
                <a:lnTo>
                  <a:pt x="170264" y="346038"/>
                </a:lnTo>
                <a:lnTo>
                  <a:pt x="163358" y="342755"/>
                </a:lnTo>
                <a:lnTo>
                  <a:pt x="2714" y="222271"/>
                </a:lnTo>
                <a:lnTo>
                  <a:pt x="0" y="213608"/>
                </a:lnTo>
                <a:lnTo>
                  <a:pt x="5236" y="197878"/>
                </a:lnTo>
                <a:lnTo>
                  <a:pt x="12610" y="192584"/>
                </a:lnTo>
                <a:lnTo>
                  <a:pt x="199091" y="192584"/>
                </a:lnTo>
                <a:lnTo>
                  <a:pt x="255194" y="5583"/>
                </a:lnTo>
                <a:lnTo>
                  <a:pt x="262760" y="0"/>
                </a:lnTo>
                <a:lnTo>
                  <a:pt x="279856" y="115"/>
                </a:lnTo>
                <a:lnTo>
                  <a:pt x="287345" y="5795"/>
                </a:lnTo>
                <a:lnTo>
                  <a:pt x="310779" y="87811"/>
                </a:lnTo>
                <a:lnTo>
                  <a:pt x="270730" y="87811"/>
                </a:lnTo>
                <a:lnTo>
                  <a:pt x="229414" y="225506"/>
                </a:lnTo>
                <a:lnTo>
                  <a:pt x="221925" y="231089"/>
                </a:lnTo>
                <a:lnTo>
                  <a:pt x="78647" y="231089"/>
                </a:lnTo>
                <a:lnTo>
                  <a:pt x="186462" y="311950"/>
                </a:lnTo>
                <a:lnTo>
                  <a:pt x="191549" y="317654"/>
                </a:lnTo>
                <a:lnTo>
                  <a:pt x="193968" y="324626"/>
                </a:lnTo>
                <a:lnTo>
                  <a:pt x="193596" y="331999"/>
                </a:lnTo>
                <a:lnTo>
                  <a:pt x="190312" y="338904"/>
                </a:lnTo>
                <a:lnTo>
                  <a:pt x="184609" y="343992"/>
                </a:lnTo>
                <a:lnTo>
                  <a:pt x="177637" y="346410"/>
                </a:lnTo>
                <a:close/>
              </a:path>
              <a:path w="542925" h="539114">
                <a:moveTo>
                  <a:pt x="307350" y="173194"/>
                </a:moveTo>
                <a:lnTo>
                  <a:pt x="300329" y="170903"/>
                </a:lnTo>
                <a:lnTo>
                  <a:pt x="294676" y="166153"/>
                </a:lnTo>
                <a:lnTo>
                  <a:pt x="291158" y="159373"/>
                </a:lnTo>
                <a:lnTo>
                  <a:pt x="270730" y="87811"/>
                </a:lnTo>
                <a:lnTo>
                  <a:pt x="310779" y="87811"/>
                </a:lnTo>
                <a:lnTo>
                  <a:pt x="328200" y="148784"/>
                </a:lnTo>
                <a:lnTo>
                  <a:pt x="328794" y="156407"/>
                </a:lnTo>
                <a:lnTo>
                  <a:pt x="326503" y="163428"/>
                </a:lnTo>
                <a:lnTo>
                  <a:pt x="321753" y="169081"/>
                </a:lnTo>
                <a:lnTo>
                  <a:pt x="314973" y="172600"/>
                </a:lnTo>
                <a:lnTo>
                  <a:pt x="307350" y="173194"/>
                </a:lnTo>
                <a:close/>
              </a:path>
              <a:path w="542925" h="539114">
                <a:moveTo>
                  <a:pt x="328931" y="231089"/>
                </a:moveTo>
                <a:lnTo>
                  <a:pt x="321440" y="229575"/>
                </a:lnTo>
                <a:lnTo>
                  <a:pt x="315320" y="225448"/>
                </a:lnTo>
                <a:lnTo>
                  <a:pt x="311192" y="219328"/>
                </a:lnTo>
                <a:lnTo>
                  <a:pt x="309679" y="211837"/>
                </a:lnTo>
                <a:lnTo>
                  <a:pt x="311192" y="204345"/>
                </a:lnTo>
                <a:lnTo>
                  <a:pt x="315320" y="198225"/>
                </a:lnTo>
                <a:lnTo>
                  <a:pt x="321440" y="194098"/>
                </a:lnTo>
                <a:lnTo>
                  <a:pt x="328931" y="192584"/>
                </a:lnTo>
                <a:lnTo>
                  <a:pt x="336423" y="194098"/>
                </a:lnTo>
                <a:lnTo>
                  <a:pt x="342543" y="198225"/>
                </a:lnTo>
                <a:lnTo>
                  <a:pt x="346670" y="204345"/>
                </a:lnTo>
                <a:lnTo>
                  <a:pt x="348184" y="211837"/>
                </a:lnTo>
                <a:lnTo>
                  <a:pt x="346670" y="219328"/>
                </a:lnTo>
                <a:lnTo>
                  <a:pt x="342543" y="225448"/>
                </a:lnTo>
                <a:lnTo>
                  <a:pt x="336423" y="229575"/>
                </a:lnTo>
                <a:lnTo>
                  <a:pt x="328931" y="231089"/>
                </a:lnTo>
                <a:close/>
              </a:path>
              <a:path w="542925" h="539114">
                <a:moveTo>
                  <a:pt x="427734" y="461351"/>
                </a:moveTo>
                <a:lnTo>
                  <a:pt x="387536" y="461351"/>
                </a:lnTo>
                <a:lnTo>
                  <a:pt x="346682" y="325158"/>
                </a:lnTo>
                <a:lnTo>
                  <a:pt x="349435" y="316802"/>
                </a:lnTo>
                <a:lnTo>
                  <a:pt x="463700" y="231089"/>
                </a:lnTo>
                <a:lnTo>
                  <a:pt x="386689" y="231089"/>
                </a:lnTo>
                <a:lnTo>
                  <a:pt x="379198" y="229575"/>
                </a:lnTo>
                <a:lnTo>
                  <a:pt x="373078" y="225448"/>
                </a:lnTo>
                <a:lnTo>
                  <a:pt x="368950" y="219328"/>
                </a:lnTo>
                <a:lnTo>
                  <a:pt x="367437" y="211837"/>
                </a:lnTo>
                <a:lnTo>
                  <a:pt x="368950" y="204345"/>
                </a:lnTo>
                <a:lnTo>
                  <a:pt x="373078" y="198225"/>
                </a:lnTo>
                <a:lnTo>
                  <a:pt x="379198" y="194098"/>
                </a:lnTo>
                <a:lnTo>
                  <a:pt x="386689" y="192584"/>
                </a:lnTo>
                <a:lnTo>
                  <a:pt x="529736" y="192584"/>
                </a:lnTo>
                <a:lnTo>
                  <a:pt x="537110" y="197878"/>
                </a:lnTo>
                <a:lnTo>
                  <a:pt x="542347" y="213608"/>
                </a:lnTo>
                <a:lnTo>
                  <a:pt x="539632" y="222271"/>
                </a:lnTo>
                <a:lnTo>
                  <a:pt x="389731" y="334688"/>
                </a:lnTo>
                <a:lnTo>
                  <a:pt x="427734" y="461351"/>
                </a:lnTo>
                <a:close/>
              </a:path>
              <a:path w="542925" h="539114">
                <a:moveTo>
                  <a:pt x="216325" y="458694"/>
                </a:moveTo>
                <a:lnTo>
                  <a:pt x="157833" y="458694"/>
                </a:lnTo>
                <a:lnTo>
                  <a:pt x="258486" y="370613"/>
                </a:lnTo>
                <a:lnTo>
                  <a:pt x="264497" y="367050"/>
                </a:lnTo>
                <a:lnTo>
                  <a:pt x="271173" y="365863"/>
                </a:lnTo>
                <a:lnTo>
                  <a:pt x="277849" y="367050"/>
                </a:lnTo>
                <a:lnTo>
                  <a:pt x="283861" y="370613"/>
                </a:lnTo>
                <a:lnTo>
                  <a:pt x="329660" y="410697"/>
                </a:lnTo>
                <a:lnTo>
                  <a:pt x="271173" y="410697"/>
                </a:lnTo>
                <a:lnTo>
                  <a:pt x="216325" y="458694"/>
                </a:lnTo>
                <a:close/>
              </a:path>
              <a:path w="542925" h="539114">
                <a:moveTo>
                  <a:pt x="118423" y="539096"/>
                </a:moveTo>
                <a:lnTo>
                  <a:pt x="97898" y="520051"/>
                </a:lnTo>
                <a:lnTo>
                  <a:pt x="98881" y="513795"/>
                </a:lnTo>
                <a:lnTo>
                  <a:pt x="137386" y="398279"/>
                </a:lnTo>
                <a:lnTo>
                  <a:pt x="141197" y="391648"/>
                </a:lnTo>
                <a:lnTo>
                  <a:pt x="147051" y="387146"/>
                </a:lnTo>
                <a:lnTo>
                  <a:pt x="154162" y="385165"/>
                </a:lnTo>
                <a:lnTo>
                  <a:pt x="161741" y="386092"/>
                </a:lnTo>
                <a:lnTo>
                  <a:pt x="168372" y="389903"/>
                </a:lnTo>
                <a:lnTo>
                  <a:pt x="172874" y="395757"/>
                </a:lnTo>
                <a:lnTo>
                  <a:pt x="174856" y="402867"/>
                </a:lnTo>
                <a:lnTo>
                  <a:pt x="173928" y="410447"/>
                </a:lnTo>
                <a:lnTo>
                  <a:pt x="157833" y="458694"/>
                </a:lnTo>
                <a:lnTo>
                  <a:pt x="216325" y="458694"/>
                </a:lnTo>
                <a:lnTo>
                  <a:pt x="129839" y="534376"/>
                </a:lnTo>
                <a:lnTo>
                  <a:pt x="124447" y="537706"/>
                </a:lnTo>
                <a:lnTo>
                  <a:pt x="118423" y="539096"/>
                </a:lnTo>
                <a:close/>
              </a:path>
              <a:path w="542925" h="539114">
                <a:moveTo>
                  <a:pt x="423777" y="539079"/>
                </a:moveTo>
                <a:lnTo>
                  <a:pt x="417831" y="537673"/>
                </a:lnTo>
                <a:lnTo>
                  <a:pt x="412507" y="534376"/>
                </a:lnTo>
                <a:lnTo>
                  <a:pt x="271173" y="410697"/>
                </a:lnTo>
                <a:lnTo>
                  <a:pt x="329660" y="410697"/>
                </a:lnTo>
                <a:lnTo>
                  <a:pt x="387536" y="461351"/>
                </a:lnTo>
                <a:lnTo>
                  <a:pt x="427734" y="461351"/>
                </a:lnTo>
                <a:lnTo>
                  <a:pt x="446103" y="522575"/>
                </a:lnTo>
                <a:lnTo>
                  <a:pt x="442830" y="531431"/>
                </a:lnTo>
                <a:lnTo>
                  <a:pt x="435610" y="536071"/>
                </a:lnTo>
                <a:lnTo>
                  <a:pt x="429864" y="538557"/>
                </a:lnTo>
                <a:lnTo>
                  <a:pt x="423777" y="5390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6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6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1EF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38008" y="2923164"/>
            <a:ext cx="8211982" cy="322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6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6768" y="2825367"/>
            <a:ext cx="16194462" cy="566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18295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7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5" Type="http://schemas.openxmlformats.org/officeDocument/2006/relationships/image" Target="../media/image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18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hyperlink" Target="https://centreforaviation.com/data/profiles/countries/china" TargetMode="External"/><Relationship Id="rId7" Type="http://schemas.openxmlformats.org/officeDocument/2006/relationships/image" Target="../media/image7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2308" y="6689514"/>
            <a:ext cx="14068919" cy="32585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682495" y="762158"/>
            <a:ext cx="4257659" cy="21240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 indent="893444">
              <a:lnSpc>
                <a:spcPct val="121400"/>
              </a:lnSpc>
              <a:spcBef>
                <a:spcPts val="90"/>
              </a:spcBef>
            </a:pPr>
            <a:r>
              <a:rPr dirty="0" spc="335"/>
              <a:t>Welcome </a:t>
            </a:r>
            <a:r>
              <a:rPr dirty="0" spc="434"/>
              <a:t>to  </a:t>
            </a:r>
            <a:r>
              <a:rPr dirty="0" spc="260"/>
              <a:t>Aviation</a:t>
            </a:r>
            <a:r>
              <a:rPr dirty="0" spc="-545"/>
              <a:t> </a:t>
            </a:r>
            <a:r>
              <a:rPr dirty="0" spc="220"/>
              <a:t>Skillnet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"/>
            <a:ext cx="18288000" cy="10287000"/>
            <a:chOff x="0" y="6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9432279" y="1328927"/>
              <a:ext cx="7172309" cy="51053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3459633" y="764017"/>
              <a:ext cx="3800475" cy="3800475"/>
            </a:xfrm>
            <a:custGeom>
              <a:avLst/>
              <a:gdLst/>
              <a:ahLst/>
              <a:cxnLst/>
              <a:rect l="l" t="t" r="r" b="b"/>
              <a:pathLst>
                <a:path w="3800475" h="3800475">
                  <a:moveTo>
                    <a:pt x="3800429" y="3800477"/>
                  </a:moveTo>
                  <a:lnTo>
                    <a:pt x="0" y="0"/>
                  </a:lnTo>
                  <a:lnTo>
                    <a:pt x="3800429" y="0"/>
                  </a:lnTo>
                  <a:close/>
                </a:path>
              </a:pathLst>
            </a:custGeom>
            <a:solidFill>
              <a:srgbClr val="1829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6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8588617" y="0"/>
                  </a:moveTo>
                  <a:lnTo>
                    <a:pt x="18287998" y="9699381"/>
                  </a:lnTo>
                  <a:lnTo>
                    <a:pt x="18287998" y="9736921"/>
                  </a:lnTo>
                  <a:lnTo>
                    <a:pt x="17737927" y="10286993"/>
                  </a:lnTo>
                  <a:lnTo>
                    <a:pt x="0" y="10286993"/>
                  </a:lnTo>
                  <a:lnTo>
                    <a:pt x="0" y="0"/>
                  </a:lnTo>
                  <a:lnTo>
                    <a:pt x="8588617" y="0"/>
                  </a:lnTo>
                  <a:close/>
                </a:path>
              </a:pathLst>
            </a:custGeom>
            <a:solidFill>
              <a:srgbClr val="F1EFE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6000" y="1554316"/>
            <a:ext cx="5518150" cy="69088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4350" spc="-110" b="1">
                <a:solidFill>
                  <a:srgbClr val="182953"/>
                </a:solidFill>
                <a:latin typeface="Arial"/>
                <a:cs typeface="Arial"/>
              </a:rPr>
              <a:t>European </a:t>
            </a:r>
            <a:r>
              <a:rPr dirty="0" sz="4350" spc="-40" b="1">
                <a:solidFill>
                  <a:srgbClr val="182953"/>
                </a:solidFill>
                <a:latin typeface="Arial"/>
                <a:cs typeface="Arial"/>
              </a:rPr>
              <a:t>Green</a:t>
            </a:r>
            <a:r>
              <a:rPr dirty="0" sz="4350" spc="30" b="1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4350" b="1">
                <a:solidFill>
                  <a:srgbClr val="182953"/>
                </a:solidFill>
                <a:latin typeface="Arial"/>
                <a:cs typeface="Arial"/>
              </a:rPr>
              <a:t>Deal</a:t>
            </a:r>
            <a:endParaRPr sz="43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86892" y="4472802"/>
            <a:ext cx="16637000" cy="5564505"/>
            <a:chOff x="1086892" y="4472802"/>
            <a:chExt cx="16637000" cy="5564505"/>
          </a:xfrm>
        </p:grpSpPr>
        <p:sp>
          <p:nvSpPr>
            <p:cNvPr id="8" name="object 8"/>
            <p:cNvSpPr/>
            <p:nvPr/>
          </p:nvSpPr>
          <p:spPr>
            <a:xfrm>
              <a:off x="1086892" y="4472802"/>
              <a:ext cx="85725" cy="857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86892" y="4825227"/>
              <a:ext cx="85725" cy="857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86892" y="5177652"/>
              <a:ext cx="85725" cy="857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86892" y="5882502"/>
              <a:ext cx="85725" cy="857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5485180" y="8855872"/>
              <a:ext cx="2238374" cy="11810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86892" y="7366970"/>
              <a:ext cx="85725" cy="857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086892" y="7719395"/>
              <a:ext cx="85725" cy="857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86892" y="8071820"/>
              <a:ext cx="85725" cy="857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086892" y="8424245"/>
              <a:ext cx="85725" cy="8572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1016000" y="2484220"/>
            <a:ext cx="10102215" cy="6125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453390">
              <a:lnSpc>
                <a:spcPct val="121700"/>
              </a:lnSpc>
              <a:spcBef>
                <a:spcPts val="95"/>
              </a:spcBef>
            </a:pPr>
            <a:r>
              <a:rPr dirty="0" sz="1900" spc="55">
                <a:solidFill>
                  <a:srgbClr val="182953"/>
                </a:solidFill>
                <a:latin typeface="Arial"/>
                <a:cs typeface="Arial"/>
              </a:rPr>
              <a:t>Climate </a:t>
            </a:r>
            <a:r>
              <a:rPr dirty="0" sz="1900" spc="80">
                <a:solidFill>
                  <a:srgbClr val="182953"/>
                </a:solidFill>
                <a:latin typeface="Arial"/>
                <a:cs typeface="Arial"/>
              </a:rPr>
              <a:t>action </a:t>
            </a:r>
            <a:r>
              <a:rPr dirty="0" sz="1900" spc="5">
                <a:solidFill>
                  <a:srgbClr val="182953"/>
                </a:solidFill>
                <a:latin typeface="Arial"/>
                <a:cs typeface="Arial"/>
              </a:rPr>
              <a:t>is </a:t>
            </a:r>
            <a:r>
              <a:rPr dirty="0" sz="1900" spc="45">
                <a:solidFill>
                  <a:srgbClr val="182953"/>
                </a:solidFill>
                <a:latin typeface="Arial"/>
                <a:cs typeface="Arial"/>
              </a:rPr>
              <a:t>at </a:t>
            </a:r>
            <a:r>
              <a:rPr dirty="0" sz="1900" spc="85">
                <a:solidFill>
                  <a:srgbClr val="182953"/>
                </a:solidFill>
                <a:latin typeface="Arial"/>
                <a:cs typeface="Arial"/>
              </a:rPr>
              <a:t>the </a:t>
            </a:r>
            <a:r>
              <a:rPr dirty="0" sz="1900" spc="55">
                <a:solidFill>
                  <a:srgbClr val="182953"/>
                </a:solidFill>
                <a:latin typeface="Arial"/>
                <a:cs typeface="Arial"/>
              </a:rPr>
              <a:t>heart </a:t>
            </a:r>
            <a:r>
              <a:rPr dirty="0" sz="1900" spc="80">
                <a:solidFill>
                  <a:srgbClr val="182953"/>
                </a:solidFill>
                <a:latin typeface="Arial"/>
                <a:cs typeface="Arial"/>
              </a:rPr>
              <a:t>of </a:t>
            </a:r>
            <a:r>
              <a:rPr dirty="0" sz="1900" spc="85">
                <a:solidFill>
                  <a:srgbClr val="182953"/>
                </a:solidFill>
                <a:latin typeface="Arial"/>
                <a:cs typeface="Arial"/>
              </a:rPr>
              <a:t>the </a:t>
            </a:r>
            <a:r>
              <a:rPr dirty="0" sz="1900" spc="60">
                <a:solidFill>
                  <a:srgbClr val="182953"/>
                </a:solidFill>
                <a:latin typeface="Arial"/>
                <a:cs typeface="Arial"/>
              </a:rPr>
              <a:t>European </a:t>
            </a:r>
            <a:r>
              <a:rPr dirty="0" sz="1900" spc="30">
                <a:solidFill>
                  <a:srgbClr val="182953"/>
                </a:solidFill>
                <a:latin typeface="Arial"/>
                <a:cs typeface="Arial"/>
              </a:rPr>
              <a:t>Green </a:t>
            </a:r>
            <a:r>
              <a:rPr dirty="0" sz="1900" spc="25">
                <a:solidFill>
                  <a:srgbClr val="182953"/>
                </a:solidFill>
                <a:latin typeface="Arial"/>
                <a:cs typeface="Arial"/>
              </a:rPr>
              <a:t>Deal</a:t>
            </a:r>
            <a:r>
              <a:rPr dirty="0" sz="1700" spc="25">
                <a:solidFill>
                  <a:srgbClr val="182953"/>
                </a:solidFill>
                <a:latin typeface="Arial"/>
                <a:cs typeface="Arial"/>
              </a:rPr>
              <a:t>- </a:t>
            </a:r>
            <a:r>
              <a:rPr dirty="0" sz="1900" spc="60">
                <a:solidFill>
                  <a:srgbClr val="182953"/>
                </a:solidFill>
                <a:latin typeface="Arial"/>
                <a:cs typeface="Arial"/>
              </a:rPr>
              <a:t>an </a:t>
            </a:r>
            <a:r>
              <a:rPr dirty="0" sz="1900" spc="70">
                <a:solidFill>
                  <a:srgbClr val="182953"/>
                </a:solidFill>
                <a:latin typeface="Arial"/>
                <a:cs typeface="Arial"/>
              </a:rPr>
              <a:t>ambitious </a:t>
            </a:r>
            <a:r>
              <a:rPr dirty="0" sz="1900" spc="80">
                <a:solidFill>
                  <a:srgbClr val="182953"/>
                </a:solidFill>
                <a:latin typeface="Arial"/>
                <a:cs typeface="Arial"/>
              </a:rPr>
              <a:t>package of  </a:t>
            </a:r>
            <a:r>
              <a:rPr dirty="0" sz="1900" spc="30">
                <a:solidFill>
                  <a:srgbClr val="182953"/>
                </a:solidFill>
                <a:latin typeface="Arial"/>
                <a:cs typeface="Arial"/>
              </a:rPr>
              <a:t>measures </a:t>
            </a:r>
            <a:r>
              <a:rPr dirty="0" sz="1900" spc="90">
                <a:solidFill>
                  <a:srgbClr val="182953"/>
                </a:solidFill>
                <a:latin typeface="Arial"/>
                <a:cs typeface="Arial"/>
              </a:rPr>
              <a:t>ranging </a:t>
            </a:r>
            <a:r>
              <a:rPr dirty="0" sz="1900" spc="75">
                <a:solidFill>
                  <a:srgbClr val="182953"/>
                </a:solidFill>
                <a:latin typeface="Arial"/>
                <a:cs typeface="Arial"/>
              </a:rPr>
              <a:t>from </a:t>
            </a:r>
            <a:r>
              <a:rPr dirty="0" sz="1900" spc="70">
                <a:solidFill>
                  <a:srgbClr val="182953"/>
                </a:solidFill>
                <a:latin typeface="Arial"/>
                <a:cs typeface="Arial"/>
              </a:rPr>
              <a:t>ambitiously </a:t>
            </a:r>
            <a:r>
              <a:rPr dirty="0" sz="1900" spc="105">
                <a:solidFill>
                  <a:srgbClr val="182953"/>
                </a:solidFill>
                <a:latin typeface="Arial"/>
                <a:cs typeface="Arial"/>
              </a:rPr>
              <a:t>cutting </a:t>
            </a:r>
            <a:r>
              <a:rPr dirty="0" sz="1900" spc="70">
                <a:solidFill>
                  <a:srgbClr val="182953"/>
                </a:solidFill>
                <a:latin typeface="Arial"/>
                <a:cs typeface="Arial"/>
              </a:rPr>
              <a:t>greenhouse </a:t>
            </a:r>
            <a:r>
              <a:rPr dirty="0" sz="1900" spc="45">
                <a:solidFill>
                  <a:srgbClr val="182953"/>
                </a:solidFill>
                <a:latin typeface="Arial"/>
                <a:cs typeface="Arial"/>
              </a:rPr>
              <a:t>gas </a:t>
            </a:r>
            <a:r>
              <a:rPr dirty="0" sz="1900" spc="25">
                <a:solidFill>
                  <a:srgbClr val="182953"/>
                </a:solidFill>
                <a:latin typeface="Arial"/>
                <a:cs typeface="Arial"/>
              </a:rPr>
              <a:t>emissions, </a:t>
            </a:r>
            <a:r>
              <a:rPr dirty="0" sz="1900" spc="100">
                <a:solidFill>
                  <a:srgbClr val="182953"/>
                </a:solidFill>
                <a:latin typeface="Arial"/>
                <a:cs typeface="Arial"/>
              </a:rPr>
              <a:t>to </a:t>
            </a:r>
            <a:r>
              <a:rPr dirty="0" sz="1900" spc="75">
                <a:solidFill>
                  <a:srgbClr val="182953"/>
                </a:solidFill>
                <a:latin typeface="Arial"/>
                <a:cs typeface="Arial"/>
              </a:rPr>
              <a:t>investing  </a:t>
            </a:r>
            <a:r>
              <a:rPr dirty="0" sz="1900" spc="85">
                <a:solidFill>
                  <a:srgbClr val="182953"/>
                </a:solidFill>
                <a:latin typeface="Arial"/>
                <a:cs typeface="Arial"/>
              </a:rPr>
              <a:t>in</a:t>
            </a:r>
            <a:r>
              <a:rPr dirty="0" sz="190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95">
                <a:solidFill>
                  <a:srgbClr val="182953"/>
                </a:solidFill>
                <a:latin typeface="Arial"/>
                <a:cs typeface="Arial"/>
              </a:rPr>
              <a:t>cutting</a:t>
            </a:r>
            <a:r>
              <a:rPr dirty="0" sz="1700" spc="95">
                <a:solidFill>
                  <a:srgbClr val="182953"/>
                </a:solidFill>
                <a:latin typeface="Arial"/>
                <a:cs typeface="Arial"/>
              </a:rPr>
              <a:t>-</a:t>
            </a:r>
            <a:r>
              <a:rPr dirty="0" sz="1900" spc="95">
                <a:solidFill>
                  <a:srgbClr val="182953"/>
                </a:solidFill>
                <a:latin typeface="Arial"/>
                <a:cs typeface="Arial"/>
              </a:rPr>
              <a:t>edge</a:t>
            </a:r>
            <a:r>
              <a:rPr dirty="0" sz="190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35">
                <a:solidFill>
                  <a:srgbClr val="182953"/>
                </a:solidFill>
                <a:latin typeface="Arial"/>
                <a:cs typeface="Arial"/>
              </a:rPr>
              <a:t>research</a:t>
            </a:r>
            <a:r>
              <a:rPr dirty="0" sz="190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95">
                <a:solidFill>
                  <a:srgbClr val="182953"/>
                </a:solidFill>
                <a:latin typeface="Arial"/>
                <a:cs typeface="Arial"/>
              </a:rPr>
              <a:t>and</a:t>
            </a:r>
            <a:r>
              <a:rPr dirty="0" sz="190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85">
                <a:solidFill>
                  <a:srgbClr val="182953"/>
                </a:solidFill>
                <a:latin typeface="Arial"/>
                <a:cs typeface="Arial"/>
              </a:rPr>
              <a:t>innovation</a:t>
            </a:r>
            <a:r>
              <a:rPr dirty="0" sz="190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100">
                <a:solidFill>
                  <a:srgbClr val="182953"/>
                </a:solidFill>
                <a:latin typeface="Arial"/>
                <a:cs typeface="Arial"/>
              </a:rPr>
              <a:t>to</a:t>
            </a:r>
            <a:r>
              <a:rPr dirty="0" sz="190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65">
                <a:solidFill>
                  <a:srgbClr val="182953"/>
                </a:solidFill>
                <a:latin typeface="Arial"/>
                <a:cs typeface="Arial"/>
              </a:rPr>
              <a:t>preserving</a:t>
            </a:r>
            <a:r>
              <a:rPr dirty="0" sz="190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40">
                <a:solidFill>
                  <a:srgbClr val="182953"/>
                </a:solidFill>
                <a:latin typeface="Arial"/>
                <a:cs typeface="Arial"/>
              </a:rPr>
              <a:t>Europe</a:t>
            </a:r>
            <a:r>
              <a:rPr dirty="0" sz="1700" spc="40">
                <a:solidFill>
                  <a:srgbClr val="182953"/>
                </a:solidFill>
                <a:latin typeface="Arial"/>
                <a:cs typeface="Arial"/>
              </a:rPr>
              <a:t>'</a:t>
            </a:r>
            <a:r>
              <a:rPr dirty="0" sz="1900" spc="40">
                <a:solidFill>
                  <a:srgbClr val="182953"/>
                </a:solidFill>
                <a:latin typeface="Arial"/>
                <a:cs typeface="Arial"/>
              </a:rPr>
              <a:t>s</a:t>
            </a:r>
            <a:r>
              <a:rPr dirty="0" sz="190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60">
                <a:solidFill>
                  <a:srgbClr val="182953"/>
                </a:solidFill>
                <a:latin typeface="Arial"/>
                <a:cs typeface="Arial"/>
              </a:rPr>
              <a:t>natural</a:t>
            </a:r>
            <a:r>
              <a:rPr dirty="0" sz="190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65">
                <a:solidFill>
                  <a:srgbClr val="182953"/>
                </a:solidFill>
                <a:latin typeface="Arial"/>
                <a:cs typeface="Arial"/>
              </a:rPr>
              <a:t>environment.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heavy" sz="2000" spc="20">
                <a:solidFill>
                  <a:srgbClr val="182953"/>
                </a:solidFill>
                <a:uFill>
                  <a:solidFill>
                    <a:srgbClr val="182953"/>
                  </a:solidFill>
                </a:uFill>
                <a:latin typeface="Arial"/>
                <a:cs typeface="Arial"/>
              </a:rPr>
              <a:t>First</a:t>
            </a:r>
            <a:r>
              <a:rPr dirty="0" u="heavy" sz="2000" spc="-105">
                <a:solidFill>
                  <a:srgbClr val="182953"/>
                </a:solidFill>
                <a:uFill>
                  <a:solidFill>
                    <a:srgbClr val="18295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70">
                <a:solidFill>
                  <a:srgbClr val="182953"/>
                </a:solidFill>
                <a:uFill>
                  <a:solidFill>
                    <a:srgbClr val="182953"/>
                  </a:solidFill>
                </a:uFill>
                <a:latin typeface="Arial"/>
                <a:cs typeface="Arial"/>
              </a:rPr>
              <a:t>climate</a:t>
            </a:r>
            <a:r>
              <a:rPr dirty="0" u="heavy" sz="2000" spc="-105">
                <a:solidFill>
                  <a:srgbClr val="182953"/>
                </a:solidFill>
                <a:uFill>
                  <a:solidFill>
                    <a:srgbClr val="18295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85">
                <a:solidFill>
                  <a:srgbClr val="182953"/>
                </a:solidFill>
                <a:uFill>
                  <a:solidFill>
                    <a:srgbClr val="182953"/>
                  </a:solidFill>
                </a:uFill>
                <a:latin typeface="Arial"/>
                <a:cs typeface="Arial"/>
              </a:rPr>
              <a:t>action</a:t>
            </a:r>
            <a:r>
              <a:rPr dirty="0" u="heavy" sz="2000" spc="-105">
                <a:solidFill>
                  <a:srgbClr val="182953"/>
                </a:solidFill>
                <a:uFill>
                  <a:solidFill>
                    <a:srgbClr val="18295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55">
                <a:solidFill>
                  <a:srgbClr val="182953"/>
                </a:solidFill>
                <a:uFill>
                  <a:solidFill>
                    <a:srgbClr val="182953"/>
                  </a:solidFill>
                </a:uFill>
                <a:latin typeface="Arial"/>
                <a:cs typeface="Arial"/>
              </a:rPr>
              <a:t>initiatives</a:t>
            </a:r>
            <a:r>
              <a:rPr dirty="0" u="heavy" sz="2000" spc="-105">
                <a:solidFill>
                  <a:srgbClr val="182953"/>
                </a:solidFill>
                <a:uFill>
                  <a:solidFill>
                    <a:srgbClr val="18295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100">
                <a:solidFill>
                  <a:srgbClr val="182953"/>
                </a:solidFill>
                <a:uFill>
                  <a:solidFill>
                    <a:srgbClr val="182953"/>
                  </a:solidFill>
                </a:uFill>
                <a:latin typeface="Arial"/>
                <a:cs typeface="Arial"/>
              </a:rPr>
              <a:t>under</a:t>
            </a:r>
            <a:r>
              <a:rPr dirty="0" u="heavy" sz="2000" spc="-105">
                <a:solidFill>
                  <a:srgbClr val="182953"/>
                </a:solidFill>
                <a:uFill>
                  <a:solidFill>
                    <a:srgbClr val="18295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90">
                <a:solidFill>
                  <a:srgbClr val="182953"/>
                </a:solidFill>
                <a:uFill>
                  <a:solidFill>
                    <a:srgbClr val="182953"/>
                  </a:solidFill>
                </a:uFill>
                <a:latin typeface="Arial"/>
                <a:cs typeface="Arial"/>
              </a:rPr>
              <a:t>the</a:t>
            </a:r>
            <a:r>
              <a:rPr dirty="0" u="heavy" sz="2000" spc="-105">
                <a:solidFill>
                  <a:srgbClr val="182953"/>
                </a:solidFill>
                <a:uFill>
                  <a:solidFill>
                    <a:srgbClr val="18295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35">
                <a:solidFill>
                  <a:srgbClr val="182953"/>
                </a:solidFill>
                <a:uFill>
                  <a:solidFill>
                    <a:srgbClr val="182953"/>
                  </a:solidFill>
                </a:uFill>
                <a:latin typeface="Arial"/>
                <a:cs typeface="Arial"/>
              </a:rPr>
              <a:t>Green</a:t>
            </a:r>
            <a:r>
              <a:rPr dirty="0" u="heavy" sz="2000" spc="-100">
                <a:solidFill>
                  <a:srgbClr val="182953"/>
                </a:solidFill>
                <a:uFill>
                  <a:solidFill>
                    <a:srgbClr val="18295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40">
                <a:solidFill>
                  <a:srgbClr val="182953"/>
                </a:solidFill>
                <a:uFill>
                  <a:solidFill>
                    <a:srgbClr val="182953"/>
                  </a:solidFill>
                </a:uFill>
                <a:latin typeface="Arial"/>
                <a:cs typeface="Arial"/>
              </a:rPr>
              <a:t>Deal</a:t>
            </a:r>
            <a:r>
              <a:rPr dirty="0" u="heavy" sz="2000" spc="-105">
                <a:solidFill>
                  <a:srgbClr val="182953"/>
                </a:solidFill>
                <a:uFill>
                  <a:solidFill>
                    <a:srgbClr val="18295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75">
                <a:solidFill>
                  <a:srgbClr val="182953"/>
                </a:solidFill>
                <a:uFill>
                  <a:solidFill>
                    <a:srgbClr val="182953"/>
                  </a:solidFill>
                </a:uFill>
                <a:latin typeface="Arial"/>
                <a:cs typeface="Arial"/>
              </a:rPr>
              <a:t>include:</a:t>
            </a:r>
            <a:endParaRPr sz="2000">
              <a:latin typeface="Arial"/>
              <a:cs typeface="Arial"/>
            </a:endParaRPr>
          </a:p>
          <a:p>
            <a:pPr marL="302260" marR="316865">
              <a:lnSpc>
                <a:spcPct val="121700"/>
              </a:lnSpc>
              <a:spcBef>
                <a:spcPts val="1080"/>
              </a:spcBef>
            </a:pPr>
            <a:r>
              <a:rPr dirty="0" sz="1900" spc="60">
                <a:solidFill>
                  <a:srgbClr val="182953"/>
                </a:solidFill>
                <a:latin typeface="Arial"/>
                <a:cs typeface="Arial"/>
              </a:rPr>
              <a:t>European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55">
                <a:solidFill>
                  <a:srgbClr val="182953"/>
                </a:solidFill>
                <a:latin typeface="Arial"/>
                <a:cs typeface="Arial"/>
              </a:rPr>
              <a:t>Climate</a:t>
            </a:r>
            <a:r>
              <a:rPr dirty="0" sz="190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95">
                <a:solidFill>
                  <a:srgbClr val="182953"/>
                </a:solidFill>
                <a:latin typeface="Arial"/>
                <a:cs typeface="Arial"/>
              </a:rPr>
              <a:t>Law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100">
                <a:solidFill>
                  <a:srgbClr val="182953"/>
                </a:solidFill>
                <a:latin typeface="Arial"/>
                <a:cs typeface="Arial"/>
              </a:rPr>
              <a:t>to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60">
                <a:solidFill>
                  <a:srgbClr val="182953"/>
                </a:solidFill>
                <a:latin typeface="Arial"/>
                <a:cs typeface="Arial"/>
              </a:rPr>
              <a:t>enshrine</a:t>
            </a:r>
            <a:r>
              <a:rPr dirty="0" sz="190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85">
                <a:solidFill>
                  <a:srgbClr val="182953"/>
                </a:solidFill>
                <a:latin typeface="Arial"/>
                <a:cs typeface="Arial"/>
              </a:rPr>
              <a:t>the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95">
                <a:solidFill>
                  <a:srgbClr val="182953"/>
                </a:solidFill>
                <a:latin typeface="Arial"/>
                <a:cs typeface="Arial"/>
              </a:rPr>
              <a:t>2050</a:t>
            </a:r>
            <a:r>
              <a:rPr dirty="0" sz="190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60">
                <a:solidFill>
                  <a:srgbClr val="182953"/>
                </a:solidFill>
                <a:latin typeface="Arial"/>
                <a:cs typeface="Arial"/>
              </a:rPr>
              <a:t>climate</a:t>
            </a:r>
            <a:r>
              <a:rPr dirty="0" sz="1700" spc="60">
                <a:solidFill>
                  <a:srgbClr val="182953"/>
                </a:solidFill>
                <a:latin typeface="Arial"/>
                <a:cs typeface="Arial"/>
              </a:rPr>
              <a:t>-</a:t>
            </a:r>
            <a:r>
              <a:rPr dirty="0" sz="1900" spc="60">
                <a:solidFill>
                  <a:srgbClr val="182953"/>
                </a:solidFill>
                <a:latin typeface="Arial"/>
                <a:cs typeface="Arial"/>
              </a:rPr>
              <a:t>neutrality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75">
                <a:solidFill>
                  <a:srgbClr val="182953"/>
                </a:solidFill>
                <a:latin typeface="Arial"/>
                <a:cs typeface="Arial"/>
              </a:rPr>
              <a:t>objective</a:t>
            </a:r>
            <a:r>
              <a:rPr dirty="0" sz="190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95">
                <a:solidFill>
                  <a:srgbClr val="182953"/>
                </a:solidFill>
                <a:latin typeface="Arial"/>
                <a:cs typeface="Arial"/>
              </a:rPr>
              <a:t>into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-55">
                <a:solidFill>
                  <a:srgbClr val="182953"/>
                </a:solidFill>
                <a:latin typeface="Arial"/>
                <a:cs typeface="Arial"/>
              </a:rPr>
              <a:t>EU</a:t>
            </a:r>
            <a:r>
              <a:rPr dirty="0" sz="190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40">
                <a:solidFill>
                  <a:srgbClr val="182953"/>
                </a:solidFill>
                <a:latin typeface="Arial"/>
                <a:cs typeface="Arial"/>
              </a:rPr>
              <a:t>law.  </a:t>
            </a:r>
            <a:r>
              <a:rPr dirty="0" sz="1900" spc="60">
                <a:solidFill>
                  <a:srgbClr val="182953"/>
                </a:solidFill>
                <a:latin typeface="Arial"/>
                <a:cs typeface="Arial"/>
              </a:rPr>
              <a:t>European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55">
                <a:solidFill>
                  <a:srgbClr val="182953"/>
                </a:solidFill>
                <a:latin typeface="Arial"/>
                <a:cs typeface="Arial"/>
              </a:rPr>
              <a:t>Climate</a:t>
            </a:r>
            <a:r>
              <a:rPr dirty="0" sz="190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30">
                <a:solidFill>
                  <a:srgbClr val="182953"/>
                </a:solidFill>
                <a:latin typeface="Arial"/>
                <a:cs typeface="Arial"/>
              </a:rPr>
              <a:t>Pact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100">
                <a:solidFill>
                  <a:srgbClr val="182953"/>
                </a:solidFill>
                <a:latin typeface="Arial"/>
                <a:cs typeface="Arial"/>
              </a:rPr>
              <a:t>to</a:t>
            </a:r>
            <a:r>
              <a:rPr dirty="0" sz="190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85">
                <a:solidFill>
                  <a:srgbClr val="182953"/>
                </a:solidFill>
                <a:latin typeface="Arial"/>
                <a:cs typeface="Arial"/>
              </a:rPr>
              <a:t>engage</a:t>
            </a:r>
            <a:r>
              <a:rPr dirty="0" sz="190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45">
                <a:solidFill>
                  <a:srgbClr val="182953"/>
                </a:solidFill>
                <a:latin typeface="Arial"/>
                <a:cs typeface="Arial"/>
              </a:rPr>
              <a:t>citizens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95">
                <a:solidFill>
                  <a:srgbClr val="182953"/>
                </a:solidFill>
                <a:latin typeface="Arial"/>
                <a:cs typeface="Arial"/>
              </a:rPr>
              <a:t>and</a:t>
            </a:r>
            <a:r>
              <a:rPr dirty="0" sz="190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45">
                <a:solidFill>
                  <a:srgbClr val="182953"/>
                </a:solidFill>
                <a:latin typeface="Arial"/>
                <a:cs typeface="Arial"/>
              </a:rPr>
              <a:t>all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45">
                <a:solidFill>
                  <a:srgbClr val="182953"/>
                </a:solidFill>
                <a:latin typeface="Arial"/>
                <a:cs typeface="Arial"/>
              </a:rPr>
              <a:t>parts</a:t>
            </a:r>
            <a:r>
              <a:rPr dirty="0" sz="190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80">
                <a:solidFill>
                  <a:srgbClr val="182953"/>
                </a:solidFill>
                <a:latin typeface="Arial"/>
                <a:cs typeface="Arial"/>
              </a:rPr>
              <a:t>of</a:t>
            </a:r>
            <a:r>
              <a:rPr dirty="0" sz="190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60">
                <a:solidFill>
                  <a:srgbClr val="182953"/>
                </a:solidFill>
                <a:latin typeface="Arial"/>
                <a:cs typeface="Arial"/>
              </a:rPr>
              <a:t>society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85">
                <a:solidFill>
                  <a:srgbClr val="182953"/>
                </a:solidFill>
                <a:latin typeface="Arial"/>
                <a:cs typeface="Arial"/>
              </a:rPr>
              <a:t>in</a:t>
            </a:r>
            <a:r>
              <a:rPr dirty="0" sz="190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65">
                <a:solidFill>
                  <a:srgbClr val="182953"/>
                </a:solidFill>
                <a:latin typeface="Arial"/>
                <a:cs typeface="Arial"/>
              </a:rPr>
              <a:t>climate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55">
                <a:solidFill>
                  <a:srgbClr val="182953"/>
                </a:solidFill>
                <a:latin typeface="Arial"/>
                <a:cs typeface="Arial"/>
              </a:rPr>
              <a:t>action.</a:t>
            </a:r>
            <a:endParaRPr sz="1900">
              <a:latin typeface="Arial"/>
              <a:cs typeface="Arial"/>
            </a:endParaRPr>
          </a:p>
          <a:p>
            <a:pPr marL="302260" marR="8255">
              <a:lnSpc>
                <a:spcPct val="121700"/>
              </a:lnSpc>
              <a:spcBef>
                <a:spcPts val="5"/>
              </a:spcBef>
            </a:pPr>
            <a:r>
              <a:rPr dirty="0" sz="1900" spc="95">
                <a:solidFill>
                  <a:srgbClr val="182953"/>
                </a:solidFill>
                <a:latin typeface="Arial"/>
                <a:cs typeface="Arial"/>
              </a:rPr>
              <a:t>2030 </a:t>
            </a:r>
            <a:r>
              <a:rPr dirty="0" sz="1900" spc="55">
                <a:solidFill>
                  <a:srgbClr val="182953"/>
                </a:solidFill>
                <a:latin typeface="Arial"/>
                <a:cs typeface="Arial"/>
              </a:rPr>
              <a:t>Climate </a:t>
            </a:r>
            <a:r>
              <a:rPr dirty="0" sz="1900" spc="60">
                <a:solidFill>
                  <a:srgbClr val="182953"/>
                </a:solidFill>
                <a:latin typeface="Arial"/>
                <a:cs typeface="Arial"/>
              </a:rPr>
              <a:t>Target </a:t>
            </a:r>
            <a:r>
              <a:rPr dirty="0" sz="1900" spc="25">
                <a:solidFill>
                  <a:srgbClr val="182953"/>
                </a:solidFill>
                <a:latin typeface="Arial"/>
                <a:cs typeface="Arial"/>
              </a:rPr>
              <a:t>Plan </a:t>
            </a:r>
            <a:r>
              <a:rPr dirty="0" sz="1900" spc="100">
                <a:solidFill>
                  <a:srgbClr val="182953"/>
                </a:solidFill>
                <a:latin typeface="Arial"/>
                <a:cs typeface="Arial"/>
              </a:rPr>
              <a:t>to </a:t>
            </a:r>
            <a:r>
              <a:rPr dirty="0" sz="1900" spc="65">
                <a:solidFill>
                  <a:srgbClr val="182953"/>
                </a:solidFill>
                <a:latin typeface="Arial"/>
                <a:cs typeface="Arial"/>
              </a:rPr>
              <a:t>further </a:t>
            </a:r>
            <a:r>
              <a:rPr dirty="0" sz="1900" spc="80">
                <a:solidFill>
                  <a:srgbClr val="182953"/>
                </a:solidFill>
                <a:latin typeface="Arial"/>
                <a:cs typeface="Arial"/>
              </a:rPr>
              <a:t>reduce </a:t>
            </a:r>
            <a:r>
              <a:rPr dirty="0" sz="1900" spc="85">
                <a:solidFill>
                  <a:srgbClr val="182953"/>
                </a:solidFill>
                <a:latin typeface="Arial"/>
                <a:cs typeface="Arial"/>
              </a:rPr>
              <a:t>net </a:t>
            </a:r>
            <a:r>
              <a:rPr dirty="0" sz="1900" spc="70">
                <a:solidFill>
                  <a:srgbClr val="182953"/>
                </a:solidFill>
                <a:latin typeface="Arial"/>
                <a:cs typeface="Arial"/>
              </a:rPr>
              <a:t>greenhouse </a:t>
            </a:r>
            <a:r>
              <a:rPr dirty="0" sz="1900" spc="45">
                <a:solidFill>
                  <a:srgbClr val="182953"/>
                </a:solidFill>
                <a:latin typeface="Arial"/>
                <a:cs typeface="Arial"/>
              </a:rPr>
              <a:t>gas </a:t>
            </a:r>
            <a:r>
              <a:rPr dirty="0" sz="1900" spc="40">
                <a:solidFill>
                  <a:srgbClr val="182953"/>
                </a:solidFill>
                <a:latin typeface="Arial"/>
                <a:cs typeface="Arial"/>
              </a:rPr>
              <a:t>emissions </a:t>
            </a:r>
            <a:r>
              <a:rPr dirty="0" sz="1900" spc="114">
                <a:solidFill>
                  <a:srgbClr val="182953"/>
                </a:solidFill>
                <a:latin typeface="Arial"/>
                <a:cs typeface="Arial"/>
              </a:rPr>
              <a:t>by </a:t>
            </a:r>
            <a:r>
              <a:rPr dirty="0" sz="1900" spc="45">
                <a:solidFill>
                  <a:srgbClr val="182953"/>
                </a:solidFill>
                <a:latin typeface="Arial"/>
                <a:cs typeface="Arial"/>
              </a:rPr>
              <a:t>at </a:t>
            </a:r>
            <a:r>
              <a:rPr dirty="0" sz="1900" spc="30">
                <a:solidFill>
                  <a:srgbClr val="182953"/>
                </a:solidFill>
                <a:latin typeface="Arial"/>
                <a:cs typeface="Arial"/>
              </a:rPr>
              <a:t>least  </a:t>
            </a:r>
            <a:r>
              <a:rPr dirty="0" sz="1900" spc="50">
                <a:solidFill>
                  <a:srgbClr val="182953"/>
                </a:solidFill>
                <a:latin typeface="Arial"/>
                <a:cs typeface="Arial"/>
              </a:rPr>
              <a:t>55</a:t>
            </a:r>
            <a:r>
              <a:rPr dirty="0" sz="1700" spc="50">
                <a:solidFill>
                  <a:srgbClr val="182953"/>
                </a:solidFill>
                <a:latin typeface="Arial"/>
                <a:cs typeface="Arial"/>
              </a:rPr>
              <a:t>% </a:t>
            </a:r>
            <a:r>
              <a:rPr dirty="0" sz="1900" spc="114">
                <a:solidFill>
                  <a:srgbClr val="182953"/>
                </a:solidFill>
                <a:latin typeface="Arial"/>
                <a:cs typeface="Arial"/>
              </a:rPr>
              <a:t>by</a:t>
            </a:r>
            <a:r>
              <a:rPr dirty="0" sz="1900" spc="-2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60">
                <a:solidFill>
                  <a:srgbClr val="182953"/>
                </a:solidFill>
                <a:latin typeface="Arial"/>
                <a:cs typeface="Arial"/>
              </a:rPr>
              <a:t>2030.</a:t>
            </a:r>
            <a:endParaRPr sz="1900">
              <a:latin typeface="Arial"/>
              <a:cs typeface="Arial"/>
            </a:endParaRPr>
          </a:p>
          <a:p>
            <a:pPr marL="302260" marR="5080">
              <a:lnSpc>
                <a:spcPct val="121700"/>
              </a:lnSpc>
            </a:pPr>
            <a:r>
              <a:rPr dirty="0" sz="1900" spc="95">
                <a:solidFill>
                  <a:srgbClr val="182953"/>
                </a:solidFill>
                <a:latin typeface="Arial"/>
                <a:cs typeface="Arial"/>
              </a:rPr>
              <a:t>New </a:t>
            </a:r>
            <a:r>
              <a:rPr dirty="0" sz="1900" spc="-55">
                <a:solidFill>
                  <a:srgbClr val="182953"/>
                </a:solidFill>
                <a:latin typeface="Arial"/>
                <a:cs typeface="Arial"/>
              </a:rPr>
              <a:t>EU </a:t>
            </a:r>
            <a:r>
              <a:rPr dirty="0" sz="1900" spc="55">
                <a:solidFill>
                  <a:srgbClr val="182953"/>
                </a:solidFill>
                <a:latin typeface="Arial"/>
                <a:cs typeface="Arial"/>
              </a:rPr>
              <a:t>strategy </a:t>
            </a:r>
            <a:r>
              <a:rPr dirty="0" sz="1900" spc="114">
                <a:solidFill>
                  <a:srgbClr val="182953"/>
                </a:solidFill>
                <a:latin typeface="Arial"/>
                <a:cs typeface="Arial"/>
              </a:rPr>
              <a:t>on </a:t>
            </a:r>
            <a:r>
              <a:rPr dirty="0" sz="1900" spc="65">
                <a:solidFill>
                  <a:srgbClr val="182953"/>
                </a:solidFill>
                <a:latin typeface="Arial"/>
                <a:cs typeface="Arial"/>
              </a:rPr>
              <a:t>climate </a:t>
            </a:r>
            <a:r>
              <a:rPr dirty="0" sz="1900" spc="80">
                <a:solidFill>
                  <a:srgbClr val="182953"/>
                </a:solidFill>
                <a:latin typeface="Arial"/>
                <a:cs typeface="Arial"/>
              </a:rPr>
              <a:t>adaptation </a:t>
            </a:r>
            <a:r>
              <a:rPr dirty="0" sz="1900" spc="100">
                <a:solidFill>
                  <a:srgbClr val="182953"/>
                </a:solidFill>
                <a:latin typeface="Arial"/>
                <a:cs typeface="Arial"/>
              </a:rPr>
              <a:t>to </a:t>
            </a:r>
            <a:r>
              <a:rPr dirty="0" sz="1900" spc="60">
                <a:solidFill>
                  <a:srgbClr val="182953"/>
                </a:solidFill>
                <a:latin typeface="Arial"/>
                <a:cs typeface="Arial"/>
              </a:rPr>
              <a:t>make </a:t>
            </a:r>
            <a:r>
              <a:rPr dirty="0" sz="1900" spc="55">
                <a:solidFill>
                  <a:srgbClr val="182953"/>
                </a:solidFill>
                <a:latin typeface="Arial"/>
                <a:cs typeface="Arial"/>
              </a:rPr>
              <a:t>Europe </a:t>
            </a:r>
            <a:r>
              <a:rPr dirty="0" sz="1900" spc="5">
                <a:solidFill>
                  <a:srgbClr val="182953"/>
                </a:solidFill>
                <a:latin typeface="Arial"/>
                <a:cs typeface="Arial"/>
              </a:rPr>
              <a:t>a </a:t>
            </a:r>
            <a:r>
              <a:rPr dirty="0" sz="1900" spc="50">
                <a:solidFill>
                  <a:srgbClr val="182953"/>
                </a:solidFill>
                <a:latin typeface="Arial"/>
                <a:cs typeface="Arial"/>
              </a:rPr>
              <a:t>climate</a:t>
            </a:r>
            <a:r>
              <a:rPr dirty="0" sz="1700" spc="50">
                <a:solidFill>
                  <a:srgbClr val="182953"/>
                </a:solidFill>
                <a:latin typeface="Arial"/>
                <a:cs typeface="Arial"/>
              </a:rPr>
              <a:t>-</a:t>
            </a:r>
            <a:r>
              <a:rPr dirty="0" sz="1900" spc="50">
                <a:solidFill>
                  <a:srgbClr val="182953"/>
                </a:solidFill>
                <a:latin typeface="Arial"/>
                <a:cs typeface="Arial"/>
              </a:rPr>
              <a:t>resilient </a:t>
            </a:r>
            <a:r>
              <a:rPr dirty="0" sz="1900" spc="60">
                <a:solidFill>
                  <a:srgbClr val="182953"/>
                </a:solidFill>
                <a:latin typeface="Arial"/>
                <a:cs typeface="Arial"/>
              </a:rPr>
              <a:t>society </a:t>
            </a:r>
            <a:r>
              <a:rPr dirty="0" sz="1900" spc="114">
                <a:solidFill>
                  <a:srgbClr val="182953"/>
                </a:solidFill>
                <a:latin typeface="Arial"/>
                <a:cs typeface="Arial"/>
              </a:rPr>
              <a:t>by  </a:t>
            </a:r>
            <a:r>
              <a:rPr dirty="0" sz="1900" spc="60">
                <a:solidFill>
                  <a:srgbClr val="182953"/>
                </a:solidFill>
                <a:latin typeface="Arial"/>
                <a:cs typeface="Arial"/>
              </a:rPr>
              <a:t>2050,</a:t>
            </a:r>
            <a:r>
              <a:rPr dirty="0" sz="1900" spc="-10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75">
                <a:solidFill>
                  <a:srgbClr val="182953"/>
                </a:solidFill>
                <a:latin typeface="Arial"/>
                <a:cs typeface="Arial"/>
              </a:rPr>
              <a:t>fully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90">
                <a:solidFill>
                  <a:srgbClr val="182953"/>
                </a:solidFill>
                <a:latin typeface="Arial"/>
                <a:cs typeface="Arial"/>
              </a:rPr>
              <a:t>adapted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100">
                <a:solidFill>
                  <a:srgbClr val="182953"/>
                </a:solidFill>
                <a:latin typeface="Arial"/>
                <a:cs typeface="Arial"/>
              </a:rPr>
              <a:t>to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85">
                <a:solidFill>
                  <a:srgbClr val="182953"/>
                </a:solidFill>
                <a:latin typeface="Arial"/>
                <a:cs typeface="Arial"/>
              </a:rPr>
              <a:t>the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80">
                <a:solidFill>
                  <a:srgbClr val="182953"/>
                </a:solidFill>
                <a:latin typeface="Arial"/>
                <a:cs typeface="Arial"/>
              </a:rPr>
              <a:t>unavoidable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70">
                <a:solidFill>
                  <a:srgbClr val="182953"/>
                </a:solidFill>
                <a:latin typeface="Arial"/>
                <a:cs typeface="Arial"/>
              </a:rPr>
              <a:t>impacts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80">
                <a:solidFill>
                  <a:srgbClr val="182953"/>
                </a:solidFill>
                <a:latin typeface="Arial"/>
                <a:cs typeface="Arial"/>
              </a:rPr>
              <a:t>of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65">
                <a:solidFill>
                  <a:srgbClr val="182953"/>
                </a:solidFill>
                <a:latin typeface="Arial"/>
                <a:cs typeface="Arial"/>
              </a:rPr>
              <a:t>climate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65">
                <a:solidFill>
                  <a:srgbClr val="182953"/>
                </a:solidFill>
                <a:latin typeface="Arial"/>
                <a:cs typeface="Arial"/>
              </a:rPr>
              <a:t>change.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heavy" sz="2000" spc="60">
                <a:solidFill>
                  <a:srgbClr val="182953"/>
                </a:solidFill>
                <a:uFill>
                  <a:solidFill>
                    <a:srgbClr val="182953"/>
                  </a:solidFill>
                </a:uFill>
                <a:latin typeface="Arial"/>
                <a:cs typeface="Arial"/>
              </a:rPr>
              <a:t>Global</a:t>
            </a:r>
            <a:r>
              <a:rPr dirty="0" u="heavy" sz="2000" spc="-110">
                <a:solidFill>
                  <a:srgbClr val="182953"/>
                </a:solidFill>
                <a:uFill>
                  <a:solidFill>
                    <a:srgbClr val="18295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65">
                <a:solidFill>
                  <a:srgbClr val="182953"/>
                </a:solidFill>
                <a:uFill>
                  <a:solidFill>
                    <a:srgbClr val="182953"/>
                  </a:solidFill>
                </a:uFill>
                <a:latin typeface="Arial"/>
                <a:cs typeface="Arial"/>
              </a:rPr>
              <a:t>aviation</a:t>
            </a:r>
            <a:r>
              <a:rPr dirty="0" u="heavy" sz="2000" spc="-105">
                <a:solidFill>
                  <a:srgbClr val="182953"/>
                </a:solidFill>
                <a:uFill>
                  <a:solidFill>
                    <a:srgbClr val="18295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45">
                <a:solidFill>
                  <a:srgbClr val="182953"/>
                </a:solidFill>
                <a:uFill>
                  <a:solidFill>
                    <a:srgbClr val="182953"/>
                  </a:solidFill>
                </a:uFill>
                <a:latin typeface="Arial"/>
                <a:cs typeface="Arial"/>
              </a:rPr>
              <a:t>emissions</a:t>
            </a:r>
            <a:r>
              <a:rPr dirty="0" sz="2000" spc="-10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2000" spc="-570">
                <a:solidFill>
                  <a:srgbClr val="182953"/>
                </a:solidFill>
                <a:latin typeface="Arial"/>
                <a:cs typeface="Arial"/>
              </a:rPr>
              <a:t>p</a:t>
            </a:r>
            <a:r>
              <a:rPr dirty="0" u="heavy" sz="2000" spc="180">
                <a:solidFill>
                  <a:srgbClr val="182953"/>
                </a:solidFill>
                <a:uFill>
                  <a:solidFill>
                    <a:srgbClr val="18295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30">
                <a:solidFill>
                  <a:srgbClr val="182953"/>
                </a:solidFill>
                <a:uFill>
                  <a:solidFill>
                    <a:srgbClr val="182953"/>
                  </a:solidFill>
                </a:uFill>
                <a:latin typeface="Arial"/>
                <a:cs typeface="Arial"/>
              </a:rPr>
              <a:t>act:</a:t>
            </a:r>
            <a:endParaRPr sz="2000">
              <a:latin typeface="Arial"/>
              <a:cs typeface="Arial"/>
            </a:endParaRPr>
          </a:p>
          <a:p>
            <a:pPr marL="302260">
              <a:lnSpc>
                <a:spcPct val="100000"/>
              </a:lnSpc>
              <a:spcBef>
                <a:spcPts val="1330"/>
              </a:spcBef>
            </a:pPr>
            <a:r>
              <a:rPr dirty="0" sz="1900" spc="35">
                <a:solidFill>
                  <a:srgbClr val="182953"/>
                </a:solidFill>
                <a:latin typeface="Arial"/>
                <a:cs typeface="Arial"/>
              </a:rPr>
              <a:t>Fly</a:t>
            </a:r>
            <a:r>
              <a:rPr dirty="0" sz="1900" spc="-10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70">
                <a:solidFill>
                  <a:srgbClr val="182953"/>
                </a:solidFill>
                <a:latin typeface="Arial"/>
                <a:cs typeface="Arial"/>
              </a:rPr>
              <a:t>more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65">
                <a:solidFill>
                  <a:srgbClr val="182953"/>
                </a:solidFill>
                <a:latin typeface="Arial"/>
                <a:cs typeface="Arial"/>
              </a:rPr>
              <a:t>efficient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25">
                <a:solidFill>
                  <a:srgbClr val="182953"/>
                </a:solidFill>
                <a:latin typeface="Arial"/>
                <a:cs typeface="Arial"/>
              </a:rPr>
              <a:t>aircraft.</a:t>
            </a:r>
            <a:endParaRPr sz="1900">
              <a:latin typeface="Arial"/>
              <a:cs typeface="Arial"/>
            </a:endParaRPr>
          </a:p>
          <a:p>
            <a:pPr marL="302260" marR="1458595">
              <a:lnSpc>
                <a:spcPct val="121700"/>
              </a:lnSpc>
            </a:pPr>
            <a:r>
              <a:rPr dirty="0" sz="1900" spc="-5">
                <a:solidFill>
                  <a:srgbClr val="182953"/>
                </a:solidFill>
                <a:latin typeface="Arial"/>
                <a:cs typeface="Arial"/>
              </a:rPr>
              <a:t>Use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114">
                <a:solidFill>
                  <a:srgbClr val="182953"/>
                </a:solidFill>
                <a:latin typeface="Arial"/>
                <a:cs typeface="Arial"/>
              </a:rPr>
              <a:t>new</a:t>
            </a:r>
            <a:r>
              <a:rPr dirty="0" sz="190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80">
                <a:solidFill>
                  <a:srgbClr val="182953"/>
                </a:solidFill>
                <a:latin typeface="Arial"/>
                <a:cs typeface="Arial"/>
              </a:rPr>
              <a:t>technologies</a:t>
            </a:r>
            <a:r>
              <a:rPr dirty="0" sz="190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100">
                <a:solidFill>
                  <a:srgbClr val="182953"/>
                </a:solidFill>
                <a:latin typeface="Arial"/>
                <a:cs typeface="Arial"/>
              </a:rPr>
              <a:t>to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30">
                <a:solidFill>
                  <a:srgbClr val="182953"/>
                </a:solidFill>
                <a:latin typeface="Arial"/>
                <a:cs typeface="Arial"/>
              </a:rPr>
              <a:t>set</a:t>
            </a:r>
            <a:r>
              <a:rPr dirty="0" sz="190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70">
                <a:solidFill>
                  <a:srgbClr val="182953"/>
                </a:solidFill>
                <a:latin typeface="Arial"/>
                <a:cs typeface="Arial"/>
              </a:rPr>
              <a:t>more</a:t>
            </a:r>
            <a:r>
              <a:rPr dirty="0" sz="190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65">
                <a:solidFill>
                  <a:srgbClr val="182953"/>
                </a:solidFill>
                <a:latin typeface="Arial"/>
                <a:cs typeface="Arial"/>
              </a:rPr>
              <a:t>efficient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90">
                <a:solidFill>
                  <a:srgbClr val="182953"/>
                </a:solidFill>
                <a:latin typeface="Arial"/>
                <a:cs typeface="Arial"/>
              </a:rPr>
              <a:t>flight</a:t>
            </a:r>
            <a:r>
              <a:rPr dirty="0" sz="190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65">
                <a:solidFill>
                  <a:srgbClr val="182953"/>
                </a:solidFill>
                <a:latin typeface="Arial"/>
                <a:cs typeface="Arial"/>
              </a:rPr>
              <a:t>paths</a:t>
            </a:r>
            <a:r>
              <a:rPr dirty="0" sz="190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95">
                <a:solidFill>
                  <a:srgbClr val="182953"/>
                </a:solidFill>
                <a:latin typeface="Arial"/>
                <a:cs typeface="Arial"/>
              </a:rPr>
              <a:t>and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80">
                <a:solidFill>
                  <a:srgbClr val="182953"/>
                </a:solidFill>
                <a:latin typeface="Arial"/>
                <a:cs typeface="Arial"/>
              </a:rPr>
              <a:t>reduce</a:t>
            </a:r>
            <a:r>
              <a:rPr dirty="0" sz="190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30">
                <a:solidFill>
                  <a:srgbClr val="182953"/>
                </a:solidFill>
                <a:latin typeface="Arial"/>
                <a:cs typeface="Arial"/>
              </a:rPr>
              <a:t>delays.  </a:t>
            </a:r>
            <a:r>
              <a:rPr dirty="0" sz="1900" spc="-5">
                <a:solidFill>
                  <a:srgbClr val="182953"/>
                </a:solidFill>
                <a:latin typeface="Arial"/>
                <a:cs typeface="Arial"/>
              </a:rPr>
              <a:t>Use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50">
                <a:solidFill>
                  <a:srgbClr val="182953"/>
                </a:solidFill>
                <a:latin typeface="Arial"/>
                <a:cs typeface="Arial"/>
              </a:rPr>
              <a:t>sustainable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75">
                <a:solidFill>
                  <a:srgbClr val="182953"/>
                </a:solidFill>
                <a:latin typeface="Arial"/>
                <a:cs typeface="Arial"/>
              </a:rPr>
              <a:t>lower</a:t>
            </a:r>
            <a:r>
              <a:rPr dirty="0" sz="1700" spc="75">
                <a:solidFill>
                  <a:srgbClr val="182953"/>
                </a:solidFill>
                <a:latin typeface="Arial"/>
                <a:cs typeface="Arial"/>
              </a:rPr>
              <a:t>-</a:t>
            </a:r>
            <a:r>
              <a:rPr dirty="0" sz="1900" spc="75">
                <a:solidFill>
                  <a:srgbClr val="182953"/>
                </a:solidFill>
                <a:latin typeface="Arial"/>
                <a:cs typeface="Arial"/>
              </a:rPr>
              <a:t>carbon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50">
                <a:solidFill>
                  <a:srgbClr val="182953"/>
                </a:solidFill>
                <a:latin typeface="Arial"/>
                <a:cs typeface="Arial"/>
              </a:rPr>
              <a:t>alternative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45">
                <a:solidFill>
                  <a:srgbClr val="182953"/>
                </a:solidFill>
                <a:latin typeface="Arial"/>
                <a:cs typeface="Arial"/>
              </a:rPr>
              <a:t>fuels</a:t>
            </a:r>
            <a:endParaRPr sz="19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  <a:spcBef>
                <a:spcPts val="495"/>
              </a:spcBef>
            </a:pPr>
            <a:r>
              <a:rPr dirty="0" sz="1900" spc="45">
                <a:solidFill>
                  <a:srgbClr val="182953"/>
                </a:solidFill>
                <a:latin typeface="Arial"/>
                <a:cs typeface="Arial"/>
              </a:rPr>
              <a:t>Invest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85">
                <a:solidFill>
                  <a:srgbClr val="182953"/>
                </a:solidFill>
                <a:latin typeface="Arial"/>
                <a:cs typeface="Arial"/>
              </a:rPr>
              <a:t>in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40">
                <a:solidFill>
                  <a:srgbClr val="182953"/>
                </a:solidFill>
                <a:latin typeface="Arial"/>
                <a:cs typeface="Arial"/>
              </a:rPr>
              <a:t>emissions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35">
                <a:solidFill>
                  <a:srgbClr val="182953"/>
                </a:solidFill>
                <a:latin typeface="Arial"/>
                <a:cs typeface="Arial"/>
              </a:rPr>
              <a:t>offsets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105">
                <a:solidFill>
                  <a:srgbClr val="182953"/>
                </a:solidFill>
                <a:latin typeface="Arial"/>
                <a:cs typeface="Arial"/>
              </a:rPr>
              <a:t>within</a:t>
            </a:r>
            <a:r>
              <a:rPr dirty="0" sz="190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65">
                <a:solidFill>
                  <a:srgbClr val="182953"/>
                </a:solidFill>
                <a:latin typeface="Arial"/>
                <a:cs typeface="Arial"/>
              </a:rPr>
              <a:t>or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75">
                <a:solidFill>
                  <a:srgbClr val="182953"/>
                </a:solidFill>
                <a:latin typeface="Arial"/>
                <a:cs typeface="Arial"/>
              </a:rPr>
              <a:t>outside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80">
                <a:solidFill>
                  <a:srgbClr val="182953"/>
                </a:solidFill>
                <a:latin typeface="Arial"/>
                <a:cs typeface="Arial"/>
              </a:rPr>
              <a:t>of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85">
                <a:solidFill>
                  <a:srgbClr val="182953"/>
                </a:solidFill>
                <a:latin typeface="Arial"/>
                <a:cs typeface="Arial"/>
              </a:rPr>
              <a:t>the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60">
                <a:solidFill>
                  <a:srgbClr val="182953"/>
                </a:solidFill>
                <a:latin typeface="Arial"/>
                <a:cs typeface="Arial"/>
              </a:rPr>
              <a:t>aviation</a:t>
            </a:r>
            <a:r>
              <a:rPr dirty="0" sz="190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30">
                <a:solidFill>
                  <a:srgbClr val="182953"/>
                </a:solidFill>
                <a:latin typeface="Arial"/>
                <a:cs typeface="Arial"/>
              </a:rPr>
              <a:t>sector.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66059" y="8855871"/>
            <a:ext cx="2238374" cy="1181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77453" y="5242545"/>
            <a:ext cx="11804015" cy="69088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4350" spc="25" b="1">
                <a:solidFill>
                  <a:srgbClr val="182953"/>
                </a:solidFill>
                <a:latin typeface="Arial"/>
                <a:cs typeface="Arial"/>
              </a:rPr>
              <a:t>THANK </a:t>
            </a:r>
            <a:r>
              <a:rPr dirty="0" sz="4350" spc="-95" b="1">
                <a:solidFill>
                  <a:srgbClr val="182953"/>
                </a:solidFill>
                <a:latin typeface="Arial"/>
                <a:cs typeface="Arial"/>
              </a:rPr>
              <a:t>YOU </a:t>
            </a:r>
            <a:r>
              <a:rPr dirty="0" sz="4350" spc="-220" b="1">
                <a:solidFill>
                  <a:srgbClr val="182953"/>
                </a:solidFill>
                <a:latin typeface="Arial"/>
                <a:cs typeface="Arial"/>
              </a:rPr>
              <a:t>FOR </a:t>
            </a:r>
            <a:r>
              <a:rPr dirty="0" sz="4350" spc="-85" b="1">
                <a:solidFill>
                  <a:srgbClr val="182953"/>
                </a:solidFill>
                <a:latin typeface="Arial"/>
                <a:cs typeface="Arial"/>
              </a:rPr>
              <a:t>ATTENDING </a:t>
            </a:r>
            <a:r>
              <a:rPr dirty="0" sz="4350" spc="-260" b="1">
                <a:solidFill>
                  <a:srgbClr val="182953"/>
                </a:solidFill>
                <a:latin typeface="Arial"/>
                <a:cs typeface="Arial"/>
              </a:rPr>
              <a:t>THE</a:t>
            </a:r>
            <a:r>
              <a:rPr dirty="0" sz="4350" spc="280" b="1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4350" spc="35" b="1">
                <a:solidFill>
                  <a:srgbClr val="182953"/>
                </a:solidFill>
                <a:latin typeface="Arial"/>
                <a:cs typeface="Arial"/>
              </a:rPr>
              <a:t>WEBINAR</a:t>
            </a:r>
            <a:endParaRPr sz="4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408310" y="0"/>
            <a:ext cx="12879689" cy="8552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8288000" cy="10288905"/>
            <a:chOff x="0" y="0"/>
            <a:chExt cx="18288000" cy="10288905"/>
          </a:xfrm>
        </p:grpSpPr>
        <p:sp>
          <p:nvSpPr>
            <p:cNvPr id="5" name="object 5"/>
            <p:cNvSpPr/>
            <p:nvPr/>
          </p:nvSpPr>
          <p:spPr>
            <a:xfrm>
              <a:off x="2269" y="7067553"/>
              <a:ext cx="3219450" cy="3219450"/>
            </a:xfrm>
            <a:custGeom>
              <a:avLst/>
              <a:gdLst/>
              <a:ahLst/>
              <a:cxnLst/>
              <a:rect l="l" t="t" r="r" b="b"/>
              <a:pathLst>
                <a:path w="3219450" h="3219450">
                  <a:moveTo>
                    <a:pt x="0" y="0"/>
                  </a:moveTo>
                  <a:lnTo>
                    <a:pt x="3219405" y="3219446"/>
                  </a:lnTo>
                  <a:lnTo>
                    <a:pt x="0" y="3219446"/>
                  </a:lnTo>
                  <a:close/>
                </a:path>
              </a:pathLst>
            </a:custGeom>
            <a:solidFill>
              <a:srgbClr val="67B0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807690" cy="10287000"/>
            </a:xfrm>
            <a:custGeom>
              <a:avLst/>
              <a:gdLst/>
              <a:ahLst/>
              <a:cxnLst/>
              <a:rect l="l" t="t" r="r" b="b"/>
              <a:pathLst>
                <a:path w="15807690" h="10287000">
                  <a:moveTo>
                    <a:pt x="5520390" y="0"/>
                  </a:moveTo>
                  <a:lnTo>
                    <a:pt x="15807389" y="10286998"/>
                  </a:lnTo>
                  <a:lnTo>
                    <a:pt x="3123742" y="10286998"/>
                  </a:lnTo>
                  <a:lnTo>
                    <a:pt x="0" y="7163255"/>
                  </a:lnTo>
                  <a:lnTo>
                    <a:pt x="0" y="0"/>
                  </a:lnTo>
                  <a:lnTo>
                    <a:pt x="5520390" y="0"/>
                  </a:lnTo>
                  <a:close/>
                </a:path>
              </a:pathLst>
            </a:custGeom>
            <a:solidFill>
              <a:srgbClr val="F1EF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1134601" y="3135599"/>
              <a:ext cx="7153275" cy="7153275"/>
            </a:xfrm>
            <a:custGeom>
              <a:avLst/>
              <a:gdLst/>
              <a:ahLst/>
              <a:cxnLst/>
              <a:rect l="l" t="t" r="r" b="b"/>
              <a:pathLst>
                <a:path w="7153275" h="7153275">
                  <a:moveTo>
                    <a:pt x="0" y="7153185"/>
                  </a:moveTo>
                  <a:lnTo>
                    <a:pt x="7153276" y="0"/>
                  </a:lnTo>
                  <a:lnTo>
                    <a:pt x="7153276" y="7153185"/>
                  </a:lnTo>
                  <a:close/>
                </a:path>
              </a:pathLst>
            </a:custGeom>
            <a:solidFill>
              <a:srgbClr val="1829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02769" y="114048"/>
              <a:ext cx="3457559" cy="18287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3681374" y="8046018"/>
              <a:ext cx="4606625" cy="22409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90069" y="4077118"/>
            <a:ext cx="6363335" cy="1385570"/>
          </a:xfrm>
          <a:prstGeom prst="rect"/>
        </p:spPr>
        <p:txBody>
          <a:bodyPr wrap="square" lIns="0" tIns="111125" rIns="0" bIns="0" rtlCol="0" vert="horz">
            <a:spAutoFit/>
          </a:bodyPr>
          <a:lstStyle/>
          <a:p>
            <a:pPr marL="179070" marR="5080" indent="-167005">
              <a:lnSpc>
                <a:spcPts val="4990"/>
              </a:lnSpc>
              <a:spcBef>
                <a:spcPts val="875"/>
              </a:spcBef>
            </a:pPr>
            <a:r>
              <a:rPr dirty="0" sz="4750" spc="40" b="1">
                <a:solidFill>
                  <a:srgbClr val="182953"/>
                </a:solidFill>
                <a:latin typeface="Arial"/>
                <a:cs typeface="Arial"/>
              </a:rPr>
              <a:t>Aviation </a:t>
            </a:r>
            <a:r>
              <a:rPr dirty="0" sz="4750" spc="20" b="1">
                <a:solidFill>
                  <a:srgbClr val="182953"/>
                </a:solidFill>
                <a:latin typeface="Arial"/>
                <a:cs typeface="Arial"/>
              </a:rPr>
              <a:t>Update</a:t>
            </a:r>
            <a:r>
              <a:rPr dirty="0" sz="4750" spc="-120" b="1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4750" spc="-45" b="1">
                <a:solidFill>
                  <a:srgbClr val="182953"/>
                </a:solidFill>
                <a:latin typeface="Arial"/>
                <a:cs typeface="Arial"/>
              </a:rPr>
              <a:t>2021-  </a:t>
            </a:r>
            <a:r>
              <a:rPr dirty="0" sz="4750" spc="-140" b="1">
                <a:solidFill>
                  <a:srgbClr val="182953"/>
                </a:solidFill>
                <a:latin typeface="Arial"/>
                <a:cs typeface="Arial"/>
              </a:rPr>
              <a:t>Presents</a:t>
            </a:r>
            <a:endParaRPr sz="4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0069" y="5923926"/>
            <a:ext cx="7294245" cy="1551940"/>
          </a:xfrm>
          <a:prstGeom prst="rect">
            <a:avLst/>
          </a:prstGeom>
        </p:spPr>
        <p:txBody>
          <a:bodyPr wrap="square" lIns="0" tIns="1200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dirty="0" sz="4300" spc="-20">
                <a:solidFill>
                  <a:srgbClr val="182953"/>
                </a:solidFill>
                <a:latin typeface="Arial"/>
                <a:cs typeface="Arial"/>
              </a:rPr>
              <a:t>Ulick</a:t>
            </a:r>
            <a:r>
              <a:rPr dirty="0" sz="4300" spc="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4300" spc="85">
                <a:solidFill>
                  <a:srgbClr val="182953"/>
                </a:solidFill>
                <a:latin typeface="Arial"/>
                <a:cs typeface="Arial"/>
              </a:rPr>
              <a:t>McEvaddy</a:t>
            </a:r>
            <a:endParaRPr sz="4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dirty="0" sz="4300" spc="105">
                <a:solidFill>
                  <a:srgbClr val="182953"/>
                </a:solidFill>
                <a:latin typeface="Arial"/>
                <a:cs typeface="Arial"/>
              </a:rPr>
              <a:t>Co-founder </a:t>
            </a:r>
            <a:r>
              <a:rPr dirty="0" sz="4300" spc="204">
                <a:solidFill>
                  <a:srgbClr val="182953"/>
                </a:solidFill>
                <a:latin typeface="Arial"/>
                <a:cs typeface="Arial"/>
              </a:rPr>
              <a:t>of </a:t>
            </a:r>
            <a:r>
              <a:rPr dirty="0" sz="4300" spc="-15">
                <a:solidFill>
                  <a:srgbClr val="182953"/>
                </a:solidFill>
                <a:latin typeface="Arial"/>
                <a:cs typeface="Arial"/>
              </a:rPr>
              <a:t>Omega </a:t>
            </a:r>
            <a:r>
              <a:rPr dirty="0" sz="4300" spc="200">
                <a:solidFill>
                  <a:srgbClr val="182953"/>
                </a:solidFill>
                <a:latin typeface="Arial"/>
                <a:cs typeface="Arial"/>
              </a:rPr>
              <a:t>Air</a:t>
            </a:r>
            <a:r>
              <a:rPr dirty="0" sz="4300" spc="4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4300" spc="20">
                <a:solidFill>
                  <a:srgbClr val="182953"/>
                </a:solidFill>
                <a:latin typeface="Arial"/>
                <a:cs typeface="Arial"/>
              </a:rPr>
              <a:t>lnc</a:t>
            </a:r>
            <a:endParaRPr sz="4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67B0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72276" y="2341526"/>
            <a:ext cx="4129404" cy="2075180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12700" marR="5080">
              <a:lnSpc>
                <a:spcPts val="7500"/>
              </a:lnSpc>
              <a:spcBef>
                <a:spcPts val="1300"/>
              </a:spcBef>
            </a:pPr>
            <a:r>
              <a:rPr dirty="0" sz="7200" spc="-385" b="1">
                <a:solidFill>
                  <a:srgbClr val="182953"/>
                </a:solidFill>
                <a:latin typeface="Arial"/>
                <a:cs typeface="Arial"/>
              </a:rPr>
              <a:t>Session  </a:t>
            </a:r>
            <a:r>
              <a:rPr dirty="0" sz="7200" spc="-270" b="1">
                <a:solidFill>
                  <a:srgbClr val="182953"/>
                </a:solidFill>
                <a:latin typeface="Arial"/>
                <a:cs typeface="Arial"/>
              </a:rPr>
              <a:t>o</a:t>
            </a:r>
            <a:r>
              <a:rPr dirty="0" sz="7200" spc="270" b="1">
                <a:solidFill>
                  <a:srgbClr val="182953"/>
                </a:solidFill>
                <a:latin typeface="Arial"/>
                <a:cs typeface="Arial"/>
              </a:rPr>
              <a:t>v</a:t>
            </a:r>
            <a:r>
              <a:rPr dirty="0" sz="7200" spc="275" b="1">
                <a:solidFill>
                  <a:srgbClr val="182953"/>
                </a:solidFill>
                <a:latin typeface="Arial"/>
                <a:cs typeface="Arial"/>
              </a:rPr>
              <a:t>e</a:t>
            </a:r>
            <a:r>
              <a:rPr dirty="0" sz="7200" spc="160" b="1">
                <a:solidFill>
                  <a:srgbClr val="182953"/>
                </a:solidFill>
                <a:latin typeface="Arial"/>
                <a:cs typeface="Arial"/>
              </a:rPr>
              <a:t>r</a:t>
            </a:r>
            <a:r>
              <a:rPr dirty="0" sz="7200" spc="270" b="1">
                <a:solidFill>
                  <a:srgbClr val="182953"/>
                </a:solidFill>
                <a:latin typeface="Arial"/>
                <a:cs typeface="Arial"/>
              </a:rPr>
              <a:t>v</a:t>
            </a:r>
            <a:r>
              <a:rPr dirty="0" sz="7200" spc="-180" b="1">
                <a:solidFill>
                  <a:srgbClr val="182953"/>
                </a:solidFill>
                <a:latin typeface="Arial"/>
                <a:cs typeface="Arial"/>
              </a:rPr>
              <a:t>i</a:t>
            </a:r>
            <a:r>
              <a:rPr dirty="0" sz="7200" spc="275" b="1">
                <a:solidFill>
                  <a:srgbClr val="182953"/>
                </a:solidFill>
                <a:latin typeface="Arial"/>
                <a:cs typeface="Arial"/>
              </a:rPr>
              <a:t>e</a:t>
            </a:r>
            <a:r>
              <a:rPr dirty="0" sz="7200" spc="670" b="1">
                <a:solidFill>
                  <a:srgbClr val="182953"/>
                </a:solidFill>
                <a:latin typeface="Arial"/>
                <a:cs typeface="Arial"/>
              </a:rPr>
              <a:t>w</a:t>
            </a:r>
            <a:endParaRPr sz="7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71568" y="2363360"/>
            <a:ext cx="964565" cy="2425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00" spc="465">
                <a:solidFill>
                  <a:srgbClr val="182953"/>
                </a:solidFill>
                <a:latin typeface="Verdana"/>
                <a:cs typeface="Verdana"/>
              </a:rPr>
              <a:t>PART</a:t>
            </a:r>
            <a:r>
              <a:rPr dirty="0" sz="1400" spc="35">
                <a:solidFill>
                  <a:srgbClr val="182953"/>
                </a:solidFill>
                <a:latin typeface="Verdana"/>
                <a:cs typeface="Verdana"/>
              </a:rPr>
              <a:t> </a:t>
            </a:r>
            <a:r>
              <a:rPr dirty="0" sz="1400" spc="375">
                <a:solidFill>
                  <a:srgbClr val="182953"/>
                </a:solidFill>
                <a:latin typeface="Verdana"/>
                <a:cs typeface="Verdana"/>
              </a:rPr>
              <a:t>1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36532" y="2248601"/>
            <a:ext cx="1490980" cy="31940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00" spc="125">
                <a:solidFill>
                  <a:srgbClr val="182953"/>
                </a:solidFill>
              </a:rPr>
              <a:t>Introduction</a:t>
            </a:r>
            <a:endParaRPr sz="1900"/>
          </a:p>
        </p:txBody>
      </p:sp>
      <p:sp>
        <p:nvSpPr>
          <p:cNvPr id="6" name="object 6"/>
          <p:cNvSpPr txBox="1"/>
          <p:nvPr/>
        </p:nvSpPr>
        <p:spPr>
          <a:xfrm>
            <a:off x="9271568" y="3238837"/>
            <a:ext cx="964565" cy="2425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00" spc="465">
                <a:solidFill>
                  <a:srgbClr val="182953"/>
                </a:solidFill>
                <a:latin typeface="Verdana"/>
                <a:cs typeface="Verdana"/>
              </a:rPr>
              <a:t>PART</a:t>
            </a:r>
            <a:r>
              <a:rPr dirty="0" sz="1400" spc="35">
                <a:solidFill>
                  <a:srgbClr val="182953"/>
                </a:solidFill>
                <a:latin typeface="Verdana"/>
                <a:cs typeface="Verdana"/>
              </a:rPr>
              <a:t> </a:t>
            </a:r>
            <a:r>
              <a:rPr dirty="0" sz="1400" spc="375">
                <a:solidFill>
                  <a:srgbClr val="182953"/>
                </a:solidFill>
                <a:latin typeface="Verdana"/>
                <a:cs typeface="Verdana"/>
              </a:rPr>
              <a:t>2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36532" y="2984208"/>
            <a:ext cx="4371340" cy="7302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1700"/>
              </a:lnSpc>
              <a:spcBef>
                <a:spcPts val="95"/>
              </a:spcBef>
            </a:pPr>
            <a:r>
              <a:rPr dirty="0" sz="1900" spc="100">
                <a:solidFill>
                  <a:srgbClr val="182953"/>
                </a:solidFill>
                <a:latin typeface="Arial"/>
                <a:cs typeface="Arial"/>
              </a:rPr>
              <a:t>Geopolitical </a:t>
            </a:r>
            <a:r>
              <a:rPr dirty="0" sz="1900" spc="80">
                <a:solidFill>
                  <a:srgbClr val="182953"/>
                </a:solidFill>
                <a:latin typeface="Arial"/>
                <a:cs typeface="Arial"/>
              </a:rPr>
              <a:t>forces </a:t>
            </a:r>
            <a:r>
              <a:rPr dirty="0" sz="1900" spc="110">
                <a:solidFill>
                  <a:srgbClr val="182953"/>
                </a:solidFill>
                <a:latin typeface="Arial"/>
                <a:cs typeface="Arial"/>
              </a:rPr>
              <a:t>affecting</a:t>
            </a:r>
            <a:r>
              <a:rPr dirty="0" sz="1900" spc="-28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95">
                <a:solidFill>
                  <a:srgbClr val="182953"/>
                </a:solidFill>
                <a:latin typeface="Arial"/>
                <a:cs typeface="Arial"/>
              </a:rPr>
              <a:t>Aviation  </a:t>
            </a:r>
            <a:r>
              <a:rPr dirty="0" sz="1900" spc="110">
                <a:solidFill>
                  <a:srgbClr val="182953"/>
                </a:solidFill>
                <a:latin typeface="Arial"/>
                <a:cs typeface="Arial"/>
              </a:rPr>
              <a:t>industry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71568" y="4198287"/>
            <a:ext cx="964565" cy="2425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00" spc="465">
                <a:solidFill>
                  <a:srgbClr val="182953"/>
                </a:solidFill>
                <a:latin typeface="Verdana"/>
                <a:cs typeface="Verdana"/>
              </a:rPr>
              <a:t>PART</a:t>
            </a:r>
            <a:r>
              <a:rPr dirty="0" sz="1400" spc="35">
                <a:solidFill>
                  <a:srgbClr val="182953"/>
                </a:solidFill>
                <a:latin typeface="Verdana"/>
                <a:cs typeface="Verdana"/>
              </a:rPr>
              <a:t> </a:t>
            </a:r>
            <a:r>
              <a:rPr dirty="0" sz="1400" spc="375">
                <a:solidFill>
                  <a:srgbClr val="182953"/>
                </a:solidFill>
                <a:latin typeface="Verdana"/>
                <a:cs typeface="Verdana"/>
              </a:rPr>
              <a:t>3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36532" y="5127315"/>
            <a:ext cx="4638675" cy="3194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00" spc="100">
                <a:solidFill>
                  <a:srgbClr val="182953"/>
                </a:solidFill>
                <a:latin typeface="Arial"/>
                <a:cs typeface="Arial"/>
              </a:rPr>
              <a:t>The</a:t>
            </a:r>
            <a:r>
              <a:rPr dirty="0" sz="1900" spc="-2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45">
                <a:solidFill>
                  <a:srgbClr val="182953"/>
                </a:solidFill>
                <a:latin typeface="Arial"/>
                <a:cs typeface="Arial"/>
              </a:rPr>
              <a:t>rise</a:t>
            </a:r>
            <a:r>
              <a:rPr dirty="0" sz="1900" spc="-1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100">
                <a:solidFill>
                  <a:srgbClr val="182953"/>
                </a:solidFill>
                <a:latin typeface="Arial"/>
                <a:cs typeface="Arial"/>
              </a:rPr>
              <a:t>of</a:t>
            </a:r>
            <a:r>
              <a:rPr dirty="0" sz="1900" spc="-1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95">
                <a:solidFill>
                  <a:srgbClr val="182953"/>
                </a:solidFill>
                <a:latin typeface="Arial"/>
                <a:cs typeface="Arial"/>
              </a:rPr>
              <a:t>Aviation</a:t>
            </a:r>
            <a:r>
              <a:rPr dirty="0" sz="1900" spc="-1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105">
                <a:solidFill>
                  <a:srgbClr val="182953"/>
                </a:solidFill>
                <a:latin typeface="Arial"/>
                <a:cs typeface="Arial"/>
              </a:rPr>
              <a:t>in</a:t>
            </a:r>
            <a:r>
              <a:rPr dirty="0" sz="1900" spc="-1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80">
                <a:solidFill>
                  <a:srgbClr val="182953"/>
                </a:solidFill>
                <a:latin typeface="Arial"/>
                <a:cs typeface="Arial"/>
              </a:rPr>
              <a:t>India</a:t>
            </a:r>
            <a:r>
              <a:rPr dirty="0" sz="1700" spc="80">
                <a:solidFill>
                  <a:srgbClr val="182953"/>
                </a:solidFill>
                <a:latin typeface="Arial"/>
                <a:cs typeface="Arial"/>
              </a:rPr>
              <a:t>/</a:t>
            </a:r>
            <a:r>
              <a:rPr dirty="0" sz="1900" spc="80">
                <a:solidFill>
                  <a:srgbClr val="182953"/>
                </a:solidFill>
                <a:latin typeface="Arial"/>
                <a:cs typeface="Arial"/>
              </a:rPr>
              <a:t>Asia</a:t>
            </a:r>
            <a:r>
              <a:rPr dirty="0" sz="1900" spc="-1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70">
                <a:solidFill>
                  <a:srgbClr val="182953"/>
                </a:solidFill>
                <a:latin typeface="Arial"/>
                <a:cs typeface="Arial"/>
              </a:rPr>
              <a:t>Pacific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71568" y="5126829"/>
            <a:ext cx="964565" cy="2425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00" spc="465">
                <a:solidFill>
                  <a:srgbClr val="182953"/>
                </a:solidFill>
                <a:latin typeface="Verdana"/>
                <a:cs typeface="Verdana"/>
              </a:rPr>
              <a:t>PART</a:t>
            </a:r>
            <a:r>
              <a:rPr dirty="0" sz="1400" spc="35">
                <a:solidFill>
                  <a:srgbClr val="182953"/>
                </a:solidFill>
                <a:latin typeface="Verdana"/>
                <a:cs typeface="Verdana"/>
              </a:rPr>
              <a:t> </a:t>
            </a:r>
            <a:r>
              <a:rPr dirty="0" sz="1400" spc="375">
                <a:solidFill>
                  <a:srgbClr val="182953"/>
                </a:solidFill>
                <a:latin typeface="Verdana"/>
                <a:cs typeface="Verdana"/>
              </a:rPr>
              <a:t>4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36532" y="4124858"/>
            <a:ext cx="4591685" cy="3194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00" spc="100">
                <a:solidFill>
                  <a:srgbClr val="182953"/>
                </a:solidFill>
                <a:latin typeface="Arial"/>
                <a:cs typeface="Arial"/>
              </a:rPr>
              <a:t>The</a:t>
            </a:r>
            <a:r>
              <a:rPr dirty="0" sz="1900" spc="-2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45">
                <a:solidFill>
                  <a:srgbClr val="182953"/>
                </a:solidFill>
                <a:latin typeface="Arial"/>
                <a:cs typeface="Arial"/>
              </a:rPr>
              <a:t>rise</a:t>
            </a:r>
            <a:r>
              <a:rPr dirty="0" sz="1900" spc="-2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100">
                <a:solidFill>
                  <a:srgbClr val="182953"/>
                </a:solidFill>
                <a:latin typeface="Arial"/>
                <a:cs typeface="Arial"/>
              </a:rPr>
              <a:t>of</a:t>
            </a:r>
            <a:r>
              <a:rPr dirty="0" sz="1900" spc="-2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95">
                <a:solidFill>
                  <a:srgbClr val="182953"/>
                </a:solidFill>
                <a:latin typeface="Arial"/>
                <a:cs typeface="Arial"/>
              </a:rPr>
              <a:t>China</a:t>
            </a:r>
            <a:r>
              <a:rPr dirty="0" sz="1900" spc="-2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105">
                <a:solidFill>
                  <a:srgbClr val="182953"/>
                </a:solidFill>
                <a:latin typeface="Arial"/>
                <a:cs typeface="Arial"/>
              </a:rPr>
              <a:t>in</a:t>
            </a:r>
            <a:r>
              <a:rPr dirty="0" sz="1900" spc="-2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110">
                <a:solidFill>
                  <a:srgbClr val="182953"/>
                </a:solidFill>
                <a:latin typeface="Arial"/>
                <a:cs typeface="Arial"/>
              </a:rPr>
              <a:t>the</a:t>
            </a:r>
            <a:r>
              <a:rPr dirty="0" sz="1900" spc="-2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95">
                <a:solidFill>
                  <a:srgbClr val="182953"/>
                </a:solidFill>
                <a:latin typeface="Arial"/>
                <a:cs typeface="Arial"/>
              </a:rPr>
              <a:t>Aviation</a:t>
            </a:r>
            <a:r>
              <a:rPr dirty="0" sz="1900" spc="-2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75">
                <a:solidFill>
                  <a:srgbClr val="182953"/>
                </a:solidFill>
                <a:latin typeface="Arial"/>
                <a:cs typeface="Arial"/>
              </a:rPr>
              <a:t>Sector</a:t>
            </a:r>
            <a:endParaRPr sz="1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71568" y="6057109"/>
            <a:ext cx="964565" cy="2425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00" spc="465">
                <a:solidFill>
                  <a:srgbClr val="182953"/>
                </a:solidFill>
                <a:latin typeface="Verdana"/>
                <a:cs typeface="Verdana"/>
              </a:rPr>
              <a:t>PART</a:t>
            </a:r>
            <a:r>
              <a:rPr dirty="0" sz="1400" spc="35">
                <a:solidFill>
                  <a:srgbClr val="182953"/>
                </a:solidFill>
                <a:latin typeface="Verdana"/>
                <a:cs typeface="Verdana"/>
              </a:rPr>
              <a:t> </a:t>
            </a:r>
            <a:r>
              <a:rPr dirty="0" sz="1400" spc="375">
                <a:solidFill>
                  <a:srgbClr val="182953"/>
                </a:solidFill>
                <a:latin typeface="Verdana"/>
                <a:cs typeface="Verdana"/>
              </a:rPr>
              <a:t>5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36532" y="6033912"/>
            <a:ext cx="5064760" cy="3194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00" spc="80">
                <a:solidFill>
                  <a:srgbClr val="182953"/>
                </a:solidFill>
                <a:latin typeface="Arial"/>
                <a:cs typeface="Arial"/>
              </a:rPr>
              <a:t>Next</a:t>
            </a:r>
            <a:r>
              <a:rPr dirty="0" sz="1900" spc="-2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60">
                <a:solidFill>
                  <a:srgbClr val="182953"/>
                </a:solidFill>
                <a:latin typeface="Arial"/>
                <a:cs typeface="Arial"/>
              </a:rPr>
              <a:t>Steps</a:t>
            </a:r>
            <a:r>
              <a:rPr dirty="0" sz="1900" spc="-2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110">
                <a:solidFill>
                  <a:srgbClr val="182953"/>
                </a:solidFill>
                <a:latin typeface="Arial"/>
                <a:cs typeface="Arial"/>
              </a:rPr>
              <a:t>towards</a:t>
            </a:r>
            <a:r>
              <a:rPr dirty="0" sz="1900" spc="-2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5">
                <a:solidFill>
                  <a:srgbClr val="182953"/>
                </a:solidFill>
                <a:latin typeface="Arial"/>
                <a:cs typeface="Arial"/>
              </a:rPr>
              <a:t>a</a:t>
            </a:r>
            <a:r>
              <a:rPr dirty="0" sz="1900" spc="-2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120">
                <a:solidFill>
                  <a:srgbClr val="182953"/>
                </a:solidFill>
                <a:latin typeface="Arial"/>
                <a:cs typeface="Arial"/>
              </a:rPr>
              <a:t>carbon</a:t>
            </a:r>
            <a:r>
              <a:rPr dirty="0" sz="1900" spc="-2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100">
                <a:solidFill>
                  <a:srgbClr val="182953"/>
                </a:solidFill>
                <a:latin typeface="Arial"/>
                <a:cs typeface="Arial"/>
              </a:rPr>
              <a:t>neutral</a:t>
            </a:r>
            <a:r>
              <a:rPr dirty="0" sz="1900" spc="-2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105">
                <a:solidFill>
                  <a:srgbClr val="182953"/>
                </a:solidFill>
                <a:latin typeface="Arial"/>
                <a:cs typeface="Arial"/>
              </a:rPr>
              <a:t>future</a:t>
            </a:r>
            <a:endParaRPr sz="19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289029" y="2955166"/>
            <a:ext cx="6915784" cy="0"/>
          </a:xfrm>
          <a:custGeom>
            <a:avLst/>
            <a:gdLst/>
            <a:ahLst/>
            <a:cxnLst/>
            <a:rect l="l" t="t" r="r" b="b"/>
            <a:pathLst>
              <a:path w="6915784" h="0">
                <a:moveTo>
                  <a:pt x="0" y="0"/>
                </a:moveTo>
                <a:lnTo>
                  <a:pt x="691519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689738" y="8404249"/>
            <a:ext cx="14907260" cy="0"/>
          </a:xfrm>
          <a:custGeom>
            <a:avLst/>
            <a:gdLst/>
            <a:ahLst/>
            <a:cxnLst/>
            <a:rect l="l" t="t" r="r" b="b"/>
            <a:pathLst>
              <a:path w="14907260" h="0">
                <a:moveTo>
                  <a:pt x="0" y="0"/>
                </a:moveTo>
                <a:lnTo>
                  <a:pt x="14906764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289029" y="3811097"/>
            <a:ext cx="6915784" cy="0"/>
          </a:xfrm>
          <a:custGeom>
            <a:avLst/>
            <a:gdLst/>
            <a:ahLst/>
            <a:cxnLst/>
            <a:rect l="l" t="t" r="r" b="b"/>
            <a:pathLst>
              <a:path w="6915784" h="0">
                <a:moveTo>
                  <a:pt x="0" y="0"/>
                </a:moveTo>
                <a:lnTo>
                  <a:pt x="691519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289029" y="4740554"/>
            <a:ext cx="6915784" cy="0"/>
          </a:xfrm>
          <a:custGeom>
            <a:avLst/>
            <a:gdLst/>
            <a:ahLst/>
            <a:cxnLst/>
            <a:rect l="l" t="t" r="r" b="b"/>
            <a:pathLst>
              <a:path w="6915784" h="0">
                <a:moveTo>
                  <a:pt x="0" y="0"/>
                </a:moveTo>
                <a:lnTo>
                  <a:pt x="691519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289029" y="5758220"/>
            <a:ext cx="6915784" cy="0"/>
          </a:xfrm>
          <a:custGeom>
            <a:avLst/>
            <a:gdLst/>
            <a:ahLst/>
            <a:cxnLst/>
            <a:rect l="l" t="t" r="r" b="b"/>
            <a:pathLst>
              <a:path w="6915784" h="0">
                <a:moveTo>
                  <a:pt x="0" y="0"/>
                </a:moveTo>
                <a:lnTo>
                  <a:pt x="691519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6259274" y="8721145"/>
            <a:ext cx="356870" cy="2451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400" spc="425">
                <a:solidFill>
                  <a:srgbClr val="182953"/>
                </a:solidFill>
                <a:latin typeface="Verdana"/>
                <a:cs typeface="Verdana"/>
              </a:rPr>
              <a:t>0</a:t>
            </a:r>
            <a:r>
              <a:rPr dirty="0" sz="1400" spc="390">
                <a:solidFill>
                  <a:srgbClr val="182953"/>
                </a:solidFill>
                <a:latin typeface="Verdana"/>
                <a:cs typeface="Verdana"/>
              </a:rPr>
              <a:t>2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36509" y="8667567"/>
            <a:ext cx="2238374" cy="1181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42633" y="2139787"/>
            <a:ext cx="3533790" cy="26479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69591" y="2139787"/>
            <a:ext cx="3971909" cy="26479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42633" y="5206197"/>
            <a:ext cx="3533790" cy="2362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69590" y="5206197"/>
            <a:ext cx="3971909" cy="2362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751987" y="3104345"/>
            <a:ext cx="85725" cy="857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751987" y="4514045"/>
            <a:ext cx="85725" cy="857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751987" y="6628595"/>
            <a:ext cx="85725" cy="857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971012" y="2912004"/>
            <a:ext cx="6205220" cy="4254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21700"/>
              </a:lnSpc>
              <a:spcBef>
                <a:spcPts val="95"/>
              </a:spcBef>
            </a:pPr>
            <a:r>
              <a:rPr dirty="0" sz="1900" spc="35">
                <a:solidFill>
                  <a:srgbClr val="182953"/>
                </a:solidFill>
                <a:latin typeface="Arial"/>
                <a:cs typeface="Arial"/>
              </a:rPr>
              <a:t>Airlines </a:t>
            </a:r>
            <a:r>
              <a:rPr dirty="0" sz="1900" spc="20">
                <a:solidFill>
                  <a:srgbClr val="182953"/>
                </a:solidFill>
                <a:latin typeface="Arial"/>
                <a:cs typeface="Arial"/>
              </a:rPr>
              <a:t>are </a:t>
            </a:r>
            <a:r>
              <a:rPr dirty="0" sz="1900" spc="60">
                <a:solidFill>
                  <a:srgbClr val="182953"/>
                </a:solidFill>
                <a:latin typeface="Arial"/>
                <a:cs typeface="Arial"/>
              </a:rPr>
              <a:t>likely </a:t>
            </a:r>
            <a:r>
              <a:rPr dirty="0" sz="1900" spc="100">
                <a:solidFill>
                  <a:srgbClr val="182953"/>
                </a:solidFill>
                <a:latin typeface="Arial"/>
                <a:cs typeface="Arial"/>
              </a:rPr>
              <a:t>to </a:t>
            </a:r>
            <a:r>
              <a:rPr dirty="0" sz="1900" spc="70">
                <a:solidFill>
                  <a:srgbClr val="182953"/>
                </a:solidFill>
                <a:latin typeface="Arial"/>
                <a:cs typeface="Arial"/>
              </a:rPr>
              <a:t>emerge </a:t>
            </a:r>
            <a:r>
              <a:rPr dirty="0" sz="1900" spc="75">
                <a:solidFill>
                  <a:srgbClr val="182953"/>
                </a:solidFill>
                <a:latin typeface="Arial"/>
                <a:cs typeface="Arial"/>
              </a:rPr>
              <a:t>from </a:t>
            </a:r>
            <a:r>
              <a:rPr dirty="0" sz="1900" spc="85">
                <a:solidFill>
                  <a:srgbClr val="182953"/>
                </a:solidFill>
                <a:latin typeface="Arial"/>
                <a:cs typeface="Arial"/>
              </a:rPr>
              <a:t>the </a:t>
            </a:r>
            <a:r>
              <a:rPr dirty="0" sz="1900" spc="25">
                <a:solidFill>
                  <a:srgbClr val="182953"/>
                </a:solidFill>
                <a:latin typeface="Arial"/>
                <a:cs typeface="Arial"/>
              </a:rPr>
              <a:t>crisis </a:t>
            </a:r>
            <a:r>
              <a:rPr dirty="0" sz="1900" spc="-20">
                <a:solidFill>
                  <a:srgbClr val="182953"/>
                </a:solidFill>
                <a:latin typeface="Arial"/>
                <a:cs typeface="Arial"/>
              </a:rPr>
              <a:t>as </a:t>
            </a:r>
            <a:r>
              <a:rPr dirty="0" sz="1900" spc="114">
                <a:solidFill>
                  <a:srgbClr val="182953"/>
                </a:solidFill>
                <a:latin typeface="Arial"/>
                <a:cs typeface="Arial"/>
              </a:rPr>
              <a:t>much  </a:t>
            </a:r>
            <a:r>
              <a:rPr dirty="0" sz="1900" spc="40">
                <a:solidFill>
                  <a:srgbClr val="182953"/>
                </a:solidFill>
                <a:latin typeface="Arial"/>
                <a:cs typeface="Arial"/>
              </a:rPr>
              <a:t>smaller </a:t>
            </a:r>
            <a:r>
              <a:rPr dirty="0" sz="1900" spc="60">
                <a:solidFill>
                  <a:srgbClr val="182953"/>
                </a:solidFill>
                <a:latin typeface="Arial"/>
                <a:cs typeface="Arial"/>
              </a:rPr>
              <a:t>organizations </a:t>
            </a:r>
            <a:r>
              <a:rPr dirty="0" sz="1900" spc="114">
                <a:solidFill>
                  <a:srgbClr val="182953"/>
                </a:solidFill>
                <a:latin typeface="Arial"/>
                <a:cs typeface="Arial"/>
              </a:rPr>
              <a:t>with </a:t>
            </a:r>
            <a:r>
              <a:rPr dirty="0" sz="1900" spc="70">
                <a:solidFill>
                  <a:srgbClr val="182953"/>
                </a:solidFill>
                <a:latin typeface="Arial"/>
                <a:cs typeface="Arial"/>
              </a:rPr>
              <a:t>more </a:t>
            </a:r>
            <a:r>
              <a:rPr dirty="0" sz="1900" spc="60">
                <a:solidFill>
                  <a:srgbClr val="182953"/>
                </a:solidFill>
                <a:latin typeface="Arial"/>
                <a:cs typeface="Arial"/>
              </a:rPr>
              <a:t>streamlined </a:t>
            </a:r>
            <a:r>
              <a:rPr dirty="0" sz="1900" spc="40">
                <a:solidFill>
                  <a:srgbClr val="182953"/>
                </a:solidFill>
                <a:latin typeface="Arial"/>
                <a:cs typeface="Arial"/>
              </a:rPr>
              <a:t>fleets </a:t>
            </a:r>
            <a:r>
              <a:rPr dirty="0" sz="1900" spc="-20">
                <a:solidFill>
                  <a:srgbClr val="182953"/>
                </a:solidFill>
                <a:latin typeface="Arial"/>
                <a:cs typeface="Arial"/>
              </a:rPr>
              <a:t>as  </a:t>
            </a:r>
            <a:r>
              <a:rPr dirty="0" sz="1900" spc="80">
                <a:solidFill>
                  <a:srgbClr val="182953"/>
                </a:solidFill>
                <a:latin typeface="Arial"/>
                <a:cs typeface="Arial"/>
              </a:rPr>
              <a:t>they</a:t>
            </a:r>
            <a:r>
              <a:rPr dirty="0" sz="1900" spc="-10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60">
                <a:solidFill>
                  <a:srgbClr val="182953"/>
                </a:solidFill>
                <a:latin typeface="Arial"/>
                <a:cs typeface="Arial"/>
              </a:rPr>
              <a:t>adjust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70">
                <a:solidFill>
                  <a:srgbClr val="182953"/>
                </a:solidFill>
                <a:latin typeface="Arial"/>
                <a:cs typeface="Arial"/>
              </a:rPr>
              <a:t>capacity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100">
                <a:solidFill>
                  <a:srgbClr val="182953"/>
                </a:solidFill>
                <a:latin typeface="Arial"/>
                <a:cs typeface="Arial"/>
              </a:rPr>
              <a:t>to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75">
                <a:solidFill>
                  <a:srgbClr val="182953"/>
                </a:solidFill>
                <a:latin typeface="Arial"/>
                <a:cs typeface="Arial"/>
              </a:rPr>
              <a:t>demand.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Arial"/>
              <a:cs typeface="Arial"/>
            </a:endParaRPr>
          </a:p>
          <a:p>
            <a:pPr algn="just" marL="12700" marR="6350">
              <a:lnSpc>
                <a:spcPct val="121700"/>
              </a:lnSpc>
            </a:pPr>
            <a:r>
              <a:rPr dirty="0" sz="1900" spc="35">
                <a:solidFill>
                  <a:srgbClr val="182953"/>
                </a:solidFill>
                <a:latin typeface="Arial"/>
                <a:cs typeface="Arial"/>
              </a:rPr>
              <a:t>Airlines </a:t>
            </a:r>
            <a:r>
              <a:rPr dirty="0" sz="1900" spc="55">
                <a:solidFill>
                  <a:srgbClr val="182953"/>
                </a:solidFill>
                <a:latin typeface="Arial"/>
                <a:cs typeface="Arial"/>
              </a:rPr>
              <a:t>have </a:t>
            </a:r>
            <a:r>
              <a:rPr dirty="0" sz="1900" spc="65">
                <a:solidFill>
                  <a:srgbClr val="182953"/>
                </a:solidFill>
                <a:latin typeface="Arial"/>
                <a:cs typeface="Arial"/>
              </a:rPr>
              <a:t>received </a:t>
            </a:r>
            <a:r>
              <a:rPr dirty="0" sz="1900" spc="55">
                <a:solidFill>
                  <a:srgbClr val="182953"/>
                </a:solidFill>
                <a:latin typeface="Arial"/>
                <a:cs typeface="Arial"/>
              </a:rPr>
              <a:t>remarkable </a:t>
            </a:r>
            <a:r>
              <a:rPr dirty="0" sz="1900" spc="40">
                <a:solidFill>
                  <a:srgbClr val="182953"/>
                </a:solidFill>
                <a:latin typeface="Arial"/>
                <a:cs typeface="Arial"/>
              </a:rPr>
              <a:t>levels </a:t>
            </a:r>
            <a:r>
              <a:rPr dirty="0" sz="1900" spc="80">
                <a:solidFill>
                  <a:srgbClr val="182953"/>
                </a:solidFill>
                <a:latin typeface="Arial"/>
                <a:cs typeface="Arial"/>
              </a:rPr>
              <a:t>of  </a:t>
            </a:r>
            <a:r>
              <a:rPr dirty="0" sz="1900" spc="90">
                <a:solidFill>
                  <a:srgbClr val="182953"/>
                </a:solidFill>
                <a:latin typeface="Arial"/>
                <a:cs typeface="Arial"/>
              </a:rPr>
              <a:t>government support </a:t>
            </a:r>
            <a:r>
              <a:rPr dirty="0" sz="1900" spc="85">
                <a:solidFill>
                  <a:srgbClr val="182953"/>
                </a:solidFill>
                <a:latin typeface="Arial"/>
                <a:cs typeface="Arial"/>
              </a:rPr>
              <a:t>globally in </a:t>
            </a:r>
            <a:r>
              <a:rPr dirty="0" sz="1900" spc="5">
                <a:solidFill>
                  <a:srgbClr val="182953"/>
                </a:solidFill>
                <a:latin typeface="Arial"/>
                <a:cs typeface="Arial"/>
              </a:rPr>
              <a:t>a </a:t>
            </a:r>
            <a:r>
              <a:rPr dirty="0" sz="1900" spc="85">
                <a:solidFill>
                  <a:srgbClr val="182953"/>
                </a:solidFill>
                <a:latin typeface="Arial"/>
                <a:cs typeface="Arial"/>
              </a:rPr>
              <a:t>region </a:t>
            </a:r>
            <a:r>
              <a:rPr dirty="0" sz="1900" spc="80">
                <a:solidFill>
                  <a:srgbClr val="182953"/>
                </a:solidFill>
                <a:latin typeface="Arial"/>
                <a:cs typeface="Arial"/>
              </a:rPr>
              <a:t>of </a:t>
            </a:r>
            <a:r>
              <a:rPr dirty="0" sz="1700" spc="130">
                <a:solidFill>
                  <a:srgbClr val="182953"/>
                </a:solidFill>
                <a:latin typeface="Arial"/>
                <a:cs typeface="Arial"/>
              </a:rPr>
              <a:t>$</a:t>
            </a:r>
            <a:r>
              <a:rPr dirty="0" sz="1900" spc="130">
                <a:solidFill>
                  <a:srgbClr val="182953"/>
                </a:solidFill>
                <a:latin typeface="Arial"/>
                <a:cs typeface="Arial"/>
              </a:rPr>
              <a:t>170b  </a:t>
            </a:r>
            <a:r>
              <a:rPr dirty="0" sz="1900" spc="114">
                <a:solidFill>
                  <a:srgbClr val="182953"/>
                </a:solidFill>
                <a:latin typeface="Arial"/>
                <a:cs typeface="Arial"/>
              </a:rPr>
              <a:t>which </a:t>
            </a:r>
            <a:r>
              <a:rPr dirty="0" sz="1900" spc="55">
                <a:solidFill>
                  <a:srgbClr val="182953"/>
                </a:solidFill>
                <a:latin typeface="Arial"/>
                <a:cs typeface="Arial"/>
              </a:rPr>
              <a:t>have </a:t>
            </a:r>
            <a:r>
              <a:rPr dirty="0" sz="1900" spc="90">
                <a:solidFill>
                  <a:srgbClr val="182953"/>
                </a:solidFill>
                <a:latin typeface="Arial"/>
                <a:cs typeface="Arial"/>
              </a:rPr>
              <a:t>come </a:t>
            </a:r>
            <a:r>
              <a:rPr dirty="0" sz="1900" spc="85">
                <a:solidFill>
                  <a:srgbClr val="182953"/>
                </a:solidFill>
                <a:latin typeface="Arial"/>
                <a:cs typeface="Arial"/>
              </a:rPr>
              <a:t>in the </a:t>
            </a:r>
            <a:r>
              <a:rPr dirty="0" sz="1900" spc="75">
                <a:solidFill>
                  <a:srgbClr val="182953"/>
                </a:solidFill>
                <a:latin typeface="Arial"/>
                <a:cs typeface="Arial"/>
              </a:rPr>
              <a:t>form </a:t>
            </a:r>
            <a:r>
              <a:rPr dirty="0" sz="1900" spc="80">
                <a:solidFill>
                  <a:srgbClr val="182953"/>
                </a:solidFill>
                <a:latin typeface="Arial"/>
                <a:cs typeface="Arial"/>
              </a:rPr>
              <a:t>of </a:t>
            </a:r>
            <a:r>
              <a:rPr dirty="0" sz="1900" spc="50">
                <a:solidFill>
                  <a:srgbClr val="182953"/>
                </a:solidFill>
                <a:latin typeface="Arial"/>
                <a:cs typeface="Arial"/>
              </a:rPr>
              <a:t>loans </a:t>
            </a:r>
            <a:r>
              <a:rPr dirty="0" sz="1900" spc="40">
                <a:solidFill>
                  <a:srgbClr val="182953"/>
                </a:solidFill>
                <a:latin typeface="Arial"/>
                <a:cs typeface="Arial"/>
              </a:rPr>
              <a:t>guarantees,  </a:t>
            </a:r>
            <a:r>
              <a:rPr dirty="0" sz="1900" spc="100">
                <a:solidFill>
                  <a:srgbClr val="182953"/>
                </a:solidFill>
                <a:latin typeface="Arial"/>
                <a:cs typeface="Arial"/>
              </a:rPr>
              <a:t>wage</a:t>
            </a:r>
            <a:r>
              <a:rPr dirty="0" sz="1900" spc="-8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35">
                <a:solidFill>
                  <a:srgbClr val="182953"/>
                </a:solidFill>
                <a:latin typeface="Arial"/>
                <a:cs typeface="Arial"/>
              </a:rPr>
              <a:t>subsidies,</a:t>
            </a:r>
            <a:r>
              <a:rPr dirty="0" sz="1900" spc="-8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35">
                <a:solidFill>
                  <a:srgbClr val="182953"/>
                </a:solidFill>
                <a:latin typeface="Arial"/>
                <a:cs typeface="Arial"/>
              </a:rPr>
              <a:t>tax</a:t>
            </a:r>
            <a:r>
              <a:rPr dirty="0" sz="1900" spc="-7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40">
                <a:solidFill>
                  <a:srgbClr val="182953"/>
                </a:solidFill>
                <a:latin typeface="Arial"/>
                <a:cs typeface="Arial"/>
              </a:rPr>
              <a:t>deferrals</a:t>
            </a:r>
            <a:r>
              <a:rPr dirty="0" sz="1900" spc="-8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95">
                <a:solidFill>
                  <a:srgbClr val="182953"/>
                </a:solidFill>
                <a:latin typeface="Arial"/>
                <a:cs typeface="Arial"/>
              </a:rPr>
              <a:t>and</a:t>
            </a:r>
            <a:r>
              <a:rPr dirty="0" sz="1900" spc="-7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90">
                <a:solidFill>
                  <a:srgbClr val="182953"/>
                </a:solidFill>
                <a:latin typeface="Arial"/>
                <a:cs typeface="Arial"/>
              </a:rPr>
              <a:t>equity</a:t>
            </a:r>
            <a:r>
              <a:rPr dirty="0" sz="1900" spc="-8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50">
                <a:solidFill>
                  <a:srgbClr val="182953"/>
                </a:solidFill>
                <a:latin typeface="Arial"/>
                <a:cs typeface="Arial"/>
              </a:rPr>
              <a:t>injections.</a:t>
            </a:r>
            <a:r>
              <a:rPr dirty="0" sz="1900" spc="-7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45">
                <a:solidFill>
                  <a:srgbClr val="182953"/>
                </a:solidFill>
                <a:latin typeface="Arial"/>
                <a:cs typeface="Arial"/>
              </a:rPr>
              <a:t>It</a:t>
            </a:r>
            <a:r>
              <a:rPr dirty="0" sz="1900" spc="-8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5">
                <a:solidFill>
                  <a:srgbClr val="182953"/>
                </a:solidFill>
                <a:latin typeface="Arial"/>
                <a:cs typeface="Arial"/>
              </a:rPr>
              <a:t>is  </a:t>
            </a:r>
            <a:r>
              <a:rPr dirty="0" sz="1900" spc="95">
                <a:solidFill>
                  <a:srgbClr val="182953"/>
                </a:solidFill>
                <a:latin typeface="Arial"/>
                <a:cs typeface="Arial"/>
              </a:rPr>
              <a:t>about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45">
                <a:solidFill>
                  <a:srgbClr val="182953"/>
                </a:solidFill>
                <a:latin typeface="Arial"/>
                <a:cs typeface="Arial"/>
              </a:rPr>
              <a:t>survival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95">
                <a:solidFill>
                  <a:srgbClr val="182953"/>
                </a:solidFill>
                <a:latin typeface="Arial"/>
                <a:cs typeface="Arial"/>
              </a:rPr>
              <a:t>and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45">
                <a:solidFill>
                  <a:srgbClr val="182953"/>
                </a:solidFill>
                <a:latin typeface="Arial"/>
                <a:cs typeface="Arial"/>
              </a:rPr>
              <a:t>every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70">
                <a:solidFill>
                  <a:srgbClr val="182953"/>
                </a:solidFill>
                <a:latin typeface="Arial"/>
                <a:cs typeface="Arial"/>
              </a:rPr>
              <a:t>dollar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5">
                <a:solidFill>
                  <a:srgbClr val="182953"/>
                </a:solidFill>
                <a:latin typeface="Arial"/>
                <a:cs typeface="Arial"/>
              </a:rPr>
              <a:t>is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70">
                <a:solidFill>
                  <a:srgbClr val="182953"/>
                </a:solidFill>
                <a:latin typeface="Arial"/>
                <a:cs typeface="Arial"/>
              </a:rPr>
              <a:t>welcome.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Arial"/>
              <a:cs typeface="Arial"/>
            </a:endParaRPr>
          </a:p>
          <a:p>
            <a:pPr algn="just" marL="12700" marR="10795">
              <a:lnSpc>
                <a:spcPct val="121700"/>
              </a:lnSpc>
            </a:pPr>
            <a:r>
              <a:rPr dirty="0" sz="1900" spc="45">
                <a:solidFill>
                  <a:srgbClr val="182953"/>
                </a:solidFill>
                <a:latin typeface="Arial"/>
                <a:cs typeface="Arial"/>
              </a:rPr>
              <a:t>This </a:t>
            </a:r>
            <a:r>
              <a:rPr dirty="0" sz="1900" spc="55">
                <a:solidFill>
                  <a:srgbClr val="182953"/>
                </a:solidFill>
                <a:latin typeface="Arial"/>
                <a:cs typeface="Arial"/>
              </a:rPr>
              <a:t>level </a:t>
            </a:r>
            <a:r>
              <a:rPr dirty="0" sz="1900" spc="80">
                <a:solidFill>
                  <a:srgbClr val="182953"/>
                </a:solidFill>
                <a:latin typeface="Arial"/>
                <a:cs typeface="Arial"/>
              </a:rPr>
              <a:t>of </a:t>
            </a:r>
            <a:r>
              <a:rPr dirty="0" sz="1900" spc="114">
                <a:solidFill>
                  <a:srgbClr val="182953"/>
                </a:solidFill>
                <a:latin typeface="Arial"/>
                <a:cs typeface="Arial"/>
              </a:rPr>
              <a:t>gov </a:t>
            </a:r>
            <a:r>
              <a:rPr dirty="0" sz="1900" spc="90">
                <a:solidFill>
                  <a:srgbClr val="182953"/>
                </a:solidFill>
                <a:latin typeface="Arial"/>
                <a:cs typeface="Arial"/>
              </a:rPr>
              <a:t>support </a:t>
            </a:r>
            <a:r>
              <a:rPr dirty="0" sz="1900" spc="70">
                <a:solidFill>
                  <a:srgbClr val="182953"/>
                </a:solidFill>
                <a:latin typeface="Arial"/>
                <a:cs typeface="Arial"/>
              </a:rPr>
              <a:t>shows </a:t>
            </a:r>
            <a:r>
              <a:rPr dirty="0" sz="1900" spc="140">
                <a:solidFill>
                  <a:srgbClr val="182953"/>
                </a:solidFill>
                <a:latin typeface="Arial"/>
                <a:cs typeface="Arial"/>
              </a:rPr>
              <a:t>how </a:t>
            </a:r>
            <a:r>
              <a:rPr dirty="0" sz="1900" spc="80">
                <a:solidFill>
                  <a:srgbClr val="182953"/>
                </a:solidFill>
                <a:latin typeface="Arial"/>
                <a:cs typeface="Arial"/>
              </a:rPr>
              <a:t>fundamentally  </a:t>
            </a:r>
            <a:r>
              <a:rPr dirty="0" sz="1900" spc="85">
                <a:solidFill>
                  <a:srgbClr val="182953"/>
                </a:solidFill>
                <a:latin typeface="Arial"/>
                <a:cs typeface="Arial"/>
              </a:rPr>
              <a:t>important</a:t>
            </a:r>
            <a:r>
              <a:rPr dirty="0" sz="1900" spc="-10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25">
                <a:solidFill>
                  <a:srgbClr val="182953"/>
                </a:solidFill>
                <a:latin typeface="Arial"/>
                <a:cs typeface="Arial"/>
              </a:rPr>
              <a:t>air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65">
                <a:solidFill>
                  <a:srgbClr val="182953"/>
                </a:solidFill>
                <a:latin typeface="Arial"/>
                <a:cs typeface="Arial"/>
              </a:rPr>
              <a:t>transport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5">
                <a:solidFill>
                  <a:srgbClr val="182953"/>
                </a:solidFill>
                <a:latin typeface="Arial"/>
                <a:cs typeface="Arial"/>
              </a:rPr>
              <a:t>is</a:t>
            </a:r>
            <a:r>
              <a:rPr dirty="0" sz="1900" spc="-10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100">
                <a:solidFill>
                  <a:srgbClr val="182953"/>
                </a:solidFill>
                <a:latin typeface="Arial"/>
                <a:cs typeface="Arial"/>
              </a:rPr>
              <a:t>to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85">
                <a:solidFill>
                  <a:srgbClr val="182953"/>
                </a:solidFill>
                <a:latin typeface="Arial"/>
                <a:cs typeface="Arial"/>
              </a:rPr>
              <a:t>the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95">
                <a:solidFill>
                  <a:srgbClr val="182953"/>
                </a:solidFill>
                <a:latin typeface="Arial"/>
                <a:cs typeface="Arial"/>
              </a:rPr>
              <a:t>global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70">
                <a:solidFill>
                  <a:srgbClr val="182953"/>
                </a:solidFill>
                <a:latin typeface="Arial"/>
                <a:cs typeface="Arial"/>
              </a:rPr>
              <a:t>economy.</a:t>
            </a:r>
            <a:endParaRPr sz="19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022607" y="1681404"/>
            <a:ext cx="3670935" cy="79883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050" spc="-70" b="1">
                <a:solidFill>
                  <a:srgbClr val="182953"/>
                </a:solidFill>
                <a:latin typeface="Arial"/>
                <a:cs typeface="Arial"/>
              </a:rPr>
              <a:t>Introduction</a:t>
            </a:r>
            <a:endParaRPr sz="5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67B0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148508" y="2747512"/>
            <a:ext cx="85725" cy="85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148508" y="4509637"/>
            <a:ext cx="85725" cy="85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48508" y="6271762"/>
            <a:ext cx="85725" cy="85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367533" y="2555171"/>
            <a:ext cx="9423400" cy="4959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21700"/>
              </a:lnSpc>
              <a:spcBef>
                <a:spcPts val="95"/>
              </a:spcBef>
            </a:pPr>
            <a:r>
              <a:rPr dirty="0" sz="1900" spc="7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9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75">
                <a:solidFill>
                  <a:srgbClr val="FFFFFF"/>
                </a:solidFill>
                <a:latin typeface="Arial"/>
                <a:cs typeface="Arial"/>
              </a:rPr>
              <a:t>United</a:t>
            </a:r>
            <a:r>
              <a:rPr dirty="0" sz="19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States,</a:t>
            </a:r>
            <a:r>
              <a:rPr dirty="0" sz="19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9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8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9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40">
                <a:solidFill>
                  <a:srgbClr val="FFFFFF"/>
                </a:solidFill>
                <a:latin typeface="Arial"/>
                <a:cs typeface="Arial"/>
              </a:rPr>
              <a:t>Q1</a:t>
            </a:r>
            <a:r>
              <a:rPr dirty="0" sz="19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60">
                <a:solidFill>
                  <a:srgbClr val="FFFFFF"/>
                </a:solidFill>
                <a:latin typeface="Arial"/>
                <a:cs typeface="Arial"/>
              </a:rPr>
              <a:t>2021,</a:t>
            </a:r>
            <a:r>
              <a:rPr dirty="0" sz="19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5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19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80">
                <a:solidFill>
                  <a:srgbClr val="FFFFFF"/>
                </a:solidFill>
                <a:latin typeface="Arial"/>
                <a:cs typeface="Arial"/>
              </a:rPr>
              <a:t>facing</a:t>
            </a:r>
            <a:r>
              <a:rPr dirty="0" sz="19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110">
                <a:solidFill>
                  <a:srgbClr val="FFFFFF"/>
                </a:solidFill>
                <a:latin typeface="Arial"/>
                <a:cs typeface="Arial"/>
              </a:rPr>
              <a:t>huge</a:t>
            </a:r>
            <a:r>
              <a:rPr dirty="0" sz="19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65">
                <a:solidFill>
                  <a:srgbClr val="FFFFFF"/>
                </a:solidFill>
                <a:latin typeface="Arial"/>
                <a:cs typeface="Arial"/>
              </a:rPr>
              <a:t>challenges</a:t>
            </a:r>
            <a:r>
              <a:rPr dirty="0" sz="19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110">
                <a:solidFill>
                  <a:srgbClr val="FFFFFF"/>
                </a:solidFill>
                <a:latin typeface="Arial"/>
                <a:cs typeface="Arial"/>
              </a:rPr>
              <a:t>due</a:t>
            </a:r>
            <a:r>
              <a:rPr dirty="0" sz="19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1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9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8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9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20">
                <a:solidFill>
                  <a:srgbClr val="FFFFFF"/>
                </a:solidFill>
                <a:latin typeface="Arial"/>
                <a:cs typeface="Arial"/>
              </a:rPr>
              <a:t>COVID</a:t>
            </a:r>
            <a:r>
              <a:rPr dirty="0" sz="1700" spc="2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900" spc="20">
                <a:solidFill>
                  <a:srgbClr val="FFFFFF"/>
                </a:solidFill>
                <a:latin typeface="Arial"/>
                <a:cs typeface="Arial"/>
              </a:rPr>
              <a:t>19  </a:t>
            </a:r>
            <a:r>
              <a:rPr dirty="0" sz="1900" spc="95">
                <a:solidFill>
                  <a:srgbClr val="FFFFFF"/>
                </a:solidFill>
                <a:latin typeface="Arial"/>
                <a:cs typeface="Arial"/>
              </a:rPr>
              <a:t>pandemic </a:t>
            </a:r>
            <a:r>
              <a:rPr dirty="0" sz="1900" spc="25">
                <a:solidFill>
                  <a:srgbClr val="FFFFFF"/>
                </a:solidFill>
                <a:latin typeface="Arial"/>
                <a:cs typeface="Arial"/>
              </a:rPr>
              <a:t>across </a:t>
            </a:r>
            <a:r>
              <a:rPr dirty="0" sz="1900" spc="45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dirty="0" sz="1900" spc="25">
                <a:solidFill>
                  <a:srgbClr val="FFFFFF"/>
                </a:solidFill>
                <a:latin typeface="Arial"/>
                <a:cs typeface="Arial"/>
              </a:rPr>
              <a:t>sectors. </a:t>
            </a:r>
            <a:r>
              <a:rPr dirty="0" sz="1900" spc="95">
                <a:solidFill>
                  <a:srgbClr val="FFFFFF"/>
                </a:solidFill>
                <a:latin typeface="Arial"/>
                <a:cs typeface="Arial"/>
              </a:rPr>
              <a:t>According </a:t>
            </a:r>
            <a:r>
              <a:rPr dirty="0" sz="1900" spc="1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IATA, </a:t>
            </a:r>
            <a:r>
              <a:rPr dirty="0" sz="1900" spc="80">
                <a:solidFill>
                  <a:srgbClr val="FFFFFF"/>
                </a:solidFill>
                <a:latin typeface="Arial"/>
                <a:cs typeface="Arial"/>
              </a:rPr>
              <a:t>North </a:t>
            </a:r>
            <a:r>
              <a:rPr dirty="0" sz="1900" spc="55">
                <a:solidFill>
                  <a:srgbClr val="FFFFFF"/>
                </a:solidFill>
                <a:latin typeface="Arial"/>
                <a:cs typeface="Arial"/>
              </a:rPr>
              <a:t>American </a:t>
            </a:r>
            <a:r>
              <a:rPr dirty="0" sz="1900" spc="45">
                <a:solidFill>
                  <a:srgbClr val="FFFFFF"/>
                </a:solidFill>
                <a:latin typeface="Arial"/>
                <a:cs typeface="Arial"/>
              </a:rPr>
              <a:t>airlines</a:t>
            </a:r>
            <a:r>
              <a:rPr dirty="0" sz="1700" spc="45">
                <a:solidFill>
                  <a:srgbClr val="FFFFFF"/>
                </a:solidFill>
                <a:latin typeface="Arial"/>
                <a:cs typeface="Arial"/>
              </a:rPr>
              <a:t>’ </a:t>
            </a:r>
            <a:r>
              <a:rPr dirty="0" sz="1900" spc="45">
                <a:solidFill>
                  <a:srgbClr val="FFFFFF"/>
                </a:solidFill>
                <a:latin typeface="Arial"/>
                <a:cs typeface="Arial"/>
              </a:rPr>
              <a:t>full</a:t>
            </a:r>
            <a:r>
              <a:rPr dirty="0" sz="1700" spc="45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900" spc="45">
                <a:solidFill>
                  <a:srgbClr val="FFFFFF"/>
                </a:solidFill>
                <a:latin typeface="Arial"/>
                <a:cs typeface="Arial"/>
              </a:rPr>
              <a:t>year  </a:t>
            </a:r>
            <a:r>
              <a:rPr dirty="0" sz="1900" spc="50">
                <a:solidFill>
                  <a:srgbClr val="FFFFFF"/>
                </a:solidFill>
                <a:latin typeface="Arial"/>
                <a:cs typeface="Arial"/>
              </a:rPr>
              <a:t>passenger traffic </a:t>
            </a:r>
            <a:r>
              <a:rPr dirty="0" sz="1900" spc="55">
                <a:solidFill>
                  <a:srgbClr val="FFFFFF"/>
                </a:solidFill>
                <a:latin typeface="Arial"/>
                <a:cs typeface="Arial"/>
              </a:rPr>
              <a:t>fell </a:t>
            </a:r>
            <a:r>
              <a:rPr dirty="0" sz="1900" spc="30">
                <a:solidFill>
                  <a:srgbClr val="FFFFFF"/>
                </a:solidFill>
                <a:latin typeface="Arial"/>
                <a:cs typeface="Arial"/>
              </a:rPr>
              <a:t>75.4</a:t>
            </a:r>
            <a:r>
              <a:rPr dirty="0" sz="1700" spc="30">
                <a:solidFill>
                  <a:srgbClr val="FFFFFF"/>
                </a:solidFill>
                <a:latin typeface="Arial"/>
                <a:cs typeface="Arial"/>
              </a:rPr>
              <a:t>% </a:t>
            </a:r>
            <a:r>
              <a:rPr dirty="0" sz="1900" spc="90">
                <a:solidFill>
                  <a:srgbClr val="FFFFFF"/>
                </a:solidFill>
                <a:latin typeface="Arial"/>
                <a:cs typeface="Arial"/>
              </a:rPr>
              <a:t>compared </a:t>
            </a:r>
            <a:r>
              <a:rPr dirty="0" sz="1900" spc="1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900" spc="60">
                <a:solidFill>
                  <a:srgbClr val="FFFFFF"/>
                </a:solidFill>
                <a:latin typeface="Arial"/>
                <a:cs typeface="Arial"/>
              </a:rPr>
              <a:t>2019, </a:t>
            </a:r>
            <a:r>
              <a:rPr dirty="0" sz="1900" spc="90">
                <a:solidFill>
                  <a:srgbClr val="FFFFFF"/>
                </a:solidFill>
                <a:latin typeface="Arial"/>
                <a:cs typeface="Arial"/>
              </a:rPr>
              <a:t>making </a:t>
            </a:r>
            <a:r>
              <a:rPr dirty="0" sz="1900" spc="7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dirty="0" sz="1900" spc="8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900" spc="60">
                <a:solidFill>
                  <a:srgbClr val="FFFFFF"/>
                </a:solidFill>
                <a:latin typeface="Arial"/>
                <a:cs typeface="Arial"/>
              </a:rPr>
              <a:t>third</a:t>
            </a:r>
            <a:r>
              <a:rPr dirty="0" sz="1700" spc="6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900" spc="60">
                <a:solidFill>
                  <a:srgbClr val="FFFFFF"/>
                </a:solidFill>
                <a:latin typeface="Arial"/>
                <a:cs typeface="Arial"/>
              </a:rPr>
              <a:t>largest </a:t>
            </a:r>
            <a:r>
              <a:rPr dirty="0" sz="1900" spc="85">
                <a:solidFill>
                  <a:srgbClr val="FFFFFF"/>
                </a:solidFill>
                <a:latin typeface="Arial"/>
                <a:cs typeface="Arial"/>
              </a:rPr>
              <a:t>region  </a:t>
            </a:r>
            <a:r>
              <a:rPr dirty="0" sz="1900" spc="40">
                <a:solidFill>
                  <a:srgbClr val="FFFFFF"/>
                </a:solidFill>
                <a:latin typeface="Arial"/>
                <a:cs typeface="Arial"/>
              </a:rPr>
              <a:t>after</a:t>
            </a:r>
            <a:r>
              <a:rPr dirty="0" sz="19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20">
                <a:solidFill>
                  <a:srgbClr val="FFFFFF"/>
                </a:solidFill>
                <a:latin typeface="Arial"/>
                <a:cs typeface="Arial"/>
              </a:rPr>
              <a:t>Asia</a:t>
            </a:r>
            <a:r>
              <a:rPr dirty="0" sz="1700" spc="2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900" spc="20">
                <a:solidFill>
                  <a:srgbClr val="FFFFFF"/>
                </a:solidFill>
                <a:latin typeface="Arial"/>
                <a:cs typeface="Arial"/>
              </a:rPr>
              <a:t>Pacific</a:t>
            </a:r>
            <a:r>
              <a:rPr dirty="0" sz="19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9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9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35">
                <a:solidFill>
                  <a:srgbClr val="FFFFFF"/>
                </a:solidFill>
                <a:latin typeface="Arial"/>
                <a:cs typeface="Arial"/>
              </a:rPr>
              <a:t>Europe,</a:t>
            </a:r>
            <a:r>
              <a:rPr dirty="0" sz="19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8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9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45">
                <a:solidFill>
                  <a:srgbClr val="FFFFFF"/>
                </a:solidFill>
                <a:latin typeface="Arial"/>
                <a:cs typeface="Arial"/>
              </a:rPr>
              <a:t>terms</a:t>
            </a:r>
            <a:r>
              <a:rPr dirty="0" sz="19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8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9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50">
                <a:solidFill>
                  <a:srgbClr val="FFFFFF"/>
                </a:solidFill>
                <a:latin typeface="Arial"/>
                <a:cs typeface="Arial"/>
              </a:rPr>
              <a:t>passenger</a:t>
            </a:r>
            <a:r>
              <a:rPr dirty="0" sz="19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30">
                <a:solidFill>
                  <a:srgbClr val="FFFFFF"/>
                </a:solidFill>
                <a:latin typeface="Arial"/>
                <a:cs typeface="Arial"/>
              </a:rPr>
              <a:t>traffic.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Arial"/>
              <a:cs typeface="Arial"/>
            </a:endParaRPr>
          </a:p>
          <a:p>
            <a:pPr algn="just" marL="12700" marR="5080">
              <a:lnSpc>
                <a:spcPct val="121700"/>
              </a:lnSpc>
            </a:pPr>
            <a:r>
              <a:rPr dirty="0" sz="1900" spc="7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9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60">
                <a:solidFill>
                  <a:srgbClr val="FFFFFF"/>
                </a:solidFill>
                <a:latin typeface="Arial"/>
                <a:cs typeface="Arial"/>
              </a:rPr>
              <a:t>aviation</a:t>
            </a:r>
            <a:r>
              <a:rPr dirty="0" sz="19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75">
                <a:solidFill>
                  <a:srgbClr val="FFFFFF"/>
                </a:solidFill>
                <a:latin typeface="Arial"/>
                <a:cs typeface="Arial"/>
              </a:rPr>
              <a:t>industry</a:t>
            </a:r>
            <a:r>
              <a:rPr dirty="0" sz="19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8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9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80">
                <a:solidFill>
                  <a:srgbClr val="FFFFFF"/>
                </a:solidFill>
                <a:latin typeface="Arial"/>
                <a:cs typeface="Arial"/>
              </a:rPr>
              <a:t>North</a:t>
            </a:r>
            <a:r>
              <a:rPr dirty="0" sz="19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45">
                <a:solidFill>
                  <a:srgbClr val="FFFFFF"/>
                </a:solidFill>
                <a:latin typeface="Arial"/>
                <a:cs typeface="Arial"/>
              </a:rPr>
              <a:t>America</a:t>
            </a:r>
            <a:r>
              <a:rPr dirty="0" sz="19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5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9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80">
                <a:solidFill>
                  <a:srgbClr val="FFFFFF"/>
                </a:solidFill>
                <a:latin typeface="Arial"/>
                <a:cs typeface="Arial"/>
              </a:rPr>
              <a:t>matured</a:t>
            </a:r>
            <a:r>
              <a:rPr dirty="0" sz="19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9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9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3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dirty="0" sz="19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8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9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60">
                <a:solidFill>
                  <a:srgbClr val="FFFFFF"/>
                </a:solidFill>
                <a:latin typeface="Arial"/>
                <a:cs typeface="Arial"/>
              </a:rPr>
              <a:t>presence</a:t>
            </a:r>
            <a:r>
              <a:rPr dirty="0" sz="19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8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9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25">
                <a:solidFill>
                  <a:srgbClr val="FFFFFF"/>
                </a:solidFill>
                <a:latin typeface="Arial"/>
                <a:cs typeface="Arial"/>
              </a:rPr>
              <a:t>several  </a:t>
            </a:r>
            <a:r>
              <a:rPr dirty="0" sz="1900" spc="40">
                <a:solidFill>
                  <a:srgbClr val="FFFFFF"/>
                </a:solidFill>
                <a:latin typeface="Arial"/>
                <a:cs typeface="Arial"/>
              </a:rPr>
              <a:t>aircraft </a:t>
            </a:r>
            <a:r>
              <a:rPr dirty="0" sz="1900" spc="-20">
                <a:solidFill>
                  <a:srgbClr val="FFFFFF"/>
                </a:solidFill>
                <a:latin typeface="Arial"/>
                <a:cs typeface="Arial"/>
              </a:rPr>
              <a:t>OEMs. </a:t>
            </a:r>
            <a:r>
              <a:rPr dirty="0" sz="1900" spc="7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900" spc="75">
                <a:solidFill>
                  <a:srgbClr val="FFFFFF"/>
                </a:solidFill>
                <a:latin typeface="Arial"/>
                <a:cs typeface="Arial"/>
              </a:rPr>
              <a:t>defence </a:t>
            </a:r>
            <a:r>
              <a:rPr dirty="0" sz="1900" spc="55">
                <a:solidFill>
                  <a:srgbClr val="FFFFFF"/>
                </a:solidFill>
                <a:latin typeface="Arial"/>
                <a:cs typeface="Arial"/>
              </a:rPr>
              <a:t>sector </a:t>
            </a:r>
            <a:r>
              <a:rPr dirty="0" sz="1900" spc="3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dirty="0" sz="1900" spc="80">
                <a:solidFill>
                  <a:srgbClr val="FFFFFF"/>
                </a:solidFill>
                <a:latin typeface="Arial"/>
                <a:cs typeface="Arial"/>
              </a:rPr>
              <a:t>benefitted </a:t>
            </a:r>
            <a:r>
              <a:rPr dirty="0" sz="1900" spc="70">
                <a:solidFill>
                  <a:srgbClr val="FFFFFF"/>
                </a:solidFill>
                <a:latin typeface="Arial"/>
                <a:cs typeface="Arial"/>
              </a:rPr>
              <a:t>mainly </a:t>
            </a:r>
            <a:r>
              <a:rPr dirty="0" sz="1900" spc="110">
                <a:solidFill>
                  <a:srgbClr val="FFFFFF"/>
                </a:solidFill>
                <a:latin typeface="Arial"/>
                <a:cs typeface="Arial"/>
              </a:rPr>
              <a:t>due </a:t>
            </a:r>
            <a:r>
              <a:rPr dirty="0" sz="1900" spc="1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900" spc="55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dirty="0" sz="1900" spc="30">
                <a:solidFill>
                  <a:srgbClr val="FFFFFF"/>
                </a:solidFill>
                <a:latin typeface="Arial"/>
                <a:cs typeface="Arial"/>
              </a:rPr>
              <a:t>fact, </a:t>
            </a:r>
            <a:r>
              <a:rPr dirty="0" sz="1900" spc="125">
                <a:solidFill>
                  <a:srgbClr val="FFFFFF"/>
                </a:solidFill>
                <a:latin typeface="Arial"/>
                <a:cs typeface="Arial"/>
              </a:rPr>
              <a:t>owing </a:t>
            </a:r>
            <a:r>
              <a:rPr dirty="0" sz="1900" spc="10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dirty="0" sz="1900" spc="8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900" spc="114">
                <a:solidFill>
                  <a:srgbClr val="FFFFFF"/>
                </a:solidFill>
                <a:latin typeface="Arial"/>
                <a:cs typeface="Arial"/>
              </a:rPr>
              <a:t>growing </a:t>
            </a:r>
            <a:r>
              <a:rPr dirty="0" sz="1900" spc="90">
                <a:solidFill>
                  <a:srgbClr val="FFFFFF"/>
                </a:solidFill>
                <a:latin typeface="Arial"/>
                <a:cs typeface="Arial"/>
              </a:rPr>
              <a:t>government </a:t>
            </a:r>
            <a:r>
              <a:rPr dirty="0" sz="1900" spc="70">
                <a:solidFill>
                  <a:srgbClr val="FFFFFF"/>
                </a:solidFill>
                <a:latin typeface="Arial"/>
                <a:cs typeface="Arial"/>
              </a:rPr>
              <a:t>investment </a:t>
            </a:r>
            <a:r>
              <a:rPr dirty="0" sz="1900" spc="85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1900" spc="2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700" spc="25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1900" spc="25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dirty="0" sz="1900" spc="9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900" spc="85">
                <a:solidFill>
                  <a:srgbClr val="FFFFFF"/>
                </a:solidFill>
                <a:latin typeface="Arial"/>
                <a:cs typeface="Arial"/>
              </a:rPr>
              <a:t>the procurement </a:t>
            </a:r>
            <a:r>
              <a:rPr dirty="0" sz="1900" spc="80">
                <a:solidFill>
                  <a:srgbClr val="FFFFFF"/>
                </a:solidFill>
                <a:latin typeface="Arial"/>
                <a:cs typeface="Arial"/>
              </a:rPr>
              <a:t>of advanced  </a:t>
            </a:r>
            <a:r>
              <a:rPr dirty="0" sz="1900" spc="75">
                <a:solidFill>
                  <a:srgbClr val="FFFFFF"/>
                </a:solidFill>
                <a:latin typeface="Arial"/>
                <a:cs typeface="Arial"/>
              </a:rPr>
              <a:t>fighter</a:t>
            </a:r>
            <a:r>
              <a:rPr dirty="0" sz="19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5">
                <a:solidFill>
                  <a:srgbClr val="FFFFFF"/>
                </a:solidFill>
                <a:latin typeface="Arial"/>
                <a:cs typeface="Arial"/>
              </a:rPr>
              <a:t>jets,</a:t>
            </a:r>
            <a:r>
              <a:rPr dirty="0" sz="19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55">
                <a:solidFill>
                  <a:srgbClr val="FFFFFF"/>
                </a:solidFill>
                <a:latin typeface="Arial"/>
                <a:cs typeface="Arial"/>
              </a:rPr>
              <a:t>helicopters,</a:t>
            </a:r>
            <a:r>
              <a:rPr dirty="0" sz="19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45">
                <a:solidFill>
                  <a:srgbClr val="FFFFFF"/>
                </a:solidFill>
                <a:latin typeface="Arial"/>
                <a:cs typeface="Arial"/>
              </a:rPr>
              <a:t>transport,</a:t>
            </a:r>
            <a:r>
              <a:rPr dirty="0" sz="19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9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9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50">
                <a:solidFill>
                  <a:srgbClr val="FFFFFF"/>
                </a:solidFill>
                <a:latin typeface="Arial"/>
                <a:cs typeface="Arial"/>
              </a:rPr>
              <a:t>trainer</a:t>
            </a:r>
            <a:r>
              <a:rPr dirty="0" sz="19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40">
                <a:solidFill>
                  <a:srgbClr val="FFFFFF"/>
                </a:solidFill>
                <a:latin typeface="Arial"/>
                <a:cs typeface="Arial"/>
              </a:rPr>
              <a:t>aircraft</a:t>
            </a:r>
            <a:r>
              <a:rPr dirty="0" sz="19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75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19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8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9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70">
                <a:solidFill>
                  <a:srgbClr val="FFFFFF"/>
                </a:solidFill>
                <a:latin typeface="Arial"/>
                <a:cs typeface="Arial"/>
              </a:rPr>
              <a:t>regional</a:t>
            </a:r>
            <a:r>
              <a:rPr dirty="0" sz="19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25">
                <a:solidFill>
                  <a:srgbClr val="FFFFFF"/>
                </a:solidFill>
                <a:latin typeface="Arial"/>
                <a:cs typeface="Arial"/>
              </a:rPr>
              <a:t>players.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Arial"/>
              <a:cs typeface="Arial"/>
            </a:endParaRPr>
          </a:p>
          <a:p>
            <a:pPr algn="just" marL="12700" marR="5715">
              <a:lnSpc>
                <a:spcPct val="121700"/>
              </a:lnSpc>
            </a:pPr>
            <a:r>
              <a:rPr dirty="0" sz="1900" spc="7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9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100">
                <a:solidFill>
                  <a:srgbClr val="FFFFFF"/>
                </a:solidFill>
                <a:latin typeface="Arial"/>
                <a:cs typeface="Arial"/>
              </a:rPr>
              <a:t>demand</a:t>
            </a:r>
            <a:r>
              <a:rPr dirty="0" sz="19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6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9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25">
                <a:solidFill>
                  <a:srgbClr val="FFFFFF"/>
                </a:solidFill>
                <a:latin typeface="Arial"/>
                <a:cs typeface="Arial"/>
              </a:rPr>
              <a:t>air</a:t>
            </a:r>
            <a:r>
              <a:rPr dirty="0" sz="19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80">
                <a:solidFill>
                  <a:srgbClr val="FFFFFF"/>
                </a:solidFill>
                <a:latin typeface="Arial"/>
                <a:cs typeface="Arial"/>
              </a:rPr>
              <a:t>cargo</a:t>
            </a:r>
            <a:r>
              <a:rPr dirty="0" sz="19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55">
                <a:solidFill>
                  <a:srgbClr val="FFFFFF"/>
                </a:solidFill>
                <a:latin typeface="Arial"/>
                <a:cs typeface="Arial"/>
              </a:rPr>
              <a:t>increased</a:t>
            </a:r>
            <a:r>
              <a:rPr dirty="0" sz="19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8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9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8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9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75">
                <a:solidFill>
                  <a:srgbClr val="FFFFFF"/>
                </a:solidFill>
                <a:latin typeface="Arial"/>
                <a:cs typeface="Arial"/>
              </a:rPr>
              <a:t>United</a:t>
            </a:r>
            <a:r>
              <a:rPr dirty="0" sz="19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10">
                <a:solidFill>
                  <a:srgbClr val="FFFFFF"/>
                </a:solidFill>
                <a:latin typeface="Arial"/>
                <a:cs typeface="Arial"/>
              </a:rPr>
              <a:t>States</a:t>
            </a:r>
            <a:r>
              <a:rPr dirty="0" sz="19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8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9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60">
                <a:solidFill>
                  <a:srgbClr val="FFFFFF"/>
                </a:solidFill>
                <a:latin typeface="Arial"/>
                <a:cs typeface="Arial"/>
              </a:rPr>
              <a:t>2020.</a:t>
            </a:r>
            <a:r>
              <a:rPr dirty="0" sz="19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70">
                <a:solidFill>
                  <a:srgbClr val="FFFFFF"/>
                </a:solidFill>
                <a:latin typeface="Arial"/>
                <a:cs typeface="Arial"/>
              </a:rPr>
              <a:t>Correspondingly,  </a:t>
            </a:r>
            <a:r>
              <a:rPr dirty="0" sz="1900" spc="8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9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25">
                <a:solidFill>
                  <a:srgbClr val="FFFFFF"/>
                </a:solidFill>
                <a:latin typeface="Arial"/>
                <a:cs typeface="Arial"/>
              </a:rPr>
              <a:t>air</a:t>
            </a:r>
            <a:r>
              <a:rPr dirty="0" sz="19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80">
                <a:solidFill>
                  <a:srgbClr val="FFFFFF"/>
                </a:solidFill>
                <a:latin typeface="Arial"/>
                <a:cs typeface="Arial"/>
              </a:rPr>
              <a:t>cargo</a:t>
            </a:r>
            <a:r>
              <a:rPr dirty="0" sz="19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25">
                <a:solidFill>
                  <a:srgbClr val="FFFFFF"/>
                </a:solidFill>
                <a:latin typeface="Arial"/>
                <a:cs typeface="Arial"/>
              </a:rPr>
              <a:t>carriers</a:t>
            </a:r>
            <a:r>
              <a:rPr dirty="0" sz="19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8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9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8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9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90">
                <a:solidFill>
                  <a:srgbClr val="FFFFFF"/>
                </a:solidFill>
                <a:latin typeface="Arial"/>
                <a:cs typeface="Arial"/>
              </a:rPr>
              <a:t>country</a:t>
            </a:r>
            <a:r>
              <a:rPr dirty="0" sz="19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55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19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80">
                <a:solidFill>
                  <a:srgbClr val="FFFFFF"/>
                </a:solidFill>
                <a:latin typeface="Arial"/>
                <a:cs typeface="Arial"/>
              </a:rPr>
              <a:t>ordered</a:t>
            </a:r>
            <a:r>
              <a:rPr dirty="0" sz="19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114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dirty="0" sz="19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40">
                <a:solidFill>
                  <a:srgbClr val="FFFFFF"/>
                </a:solidFill>
                <a:latin typeface="Arial"/>
                <a:cs typeface="Arial"/>
              </a:rPr>
              <a:t>aircraft</a:t>
            </a:r>
            <a:r>
              <a:rPr dirty="0" sz="19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1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9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80">
                <a:solidFill>
                  <a:srgbClr val="FFFFFF"/>
                </a:solidFill>
                <a:latin typeface="Arial"/>
                <a:cs typeface="Arial"/>
              </a:rPr>
              <a:t>expand</a:t>
            </a:r>
            <a:r>
              <a:rPr dirty="0" sz="19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65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dirty="0" sz="19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30">
                <a:solidFill>
                  <a:srgbClr val="FFFFFF"/>
                </a:solidFill>
                <a:latin typeface="Arial"/>
                <a:cs typeface="Arial"/>
              </a:rPr>
              <a:t>fleet.  </a:t>
            </a:r>
            <a:r>
              <a:rPr dirty="0" sz="1900" spc="6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65">
                <a:solidFill>
                  <a:srgbClr val="FFFFFF"/>
                </a:solidFill>
                <a:latin typeface="Arial"/>
                <a:cs typeface="Arial"/>
              </a:rPr>
              <a:t>January</a:t>
            </a:r>
            <a:r>
              <a:rPr dirty="0" sz="19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60">
                <a:solidFill>
                  <a:srgbClr val="FFFFFF"/>
                </a:solidFill>
                <a:latin typeface="Arial"/>
                <a:cs typeface="Arial"/>
              </a:rPr>
              <a:t>2021,</a:t>
            </a:r>
            <a:r>
              <a:rPr dirty="0" sz="19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70">
                <a:solidFill>
                  <a:srgbClr val="FFFFFF"/>
                </a:solidFill>
                <a:latin typeface="Arial"/>
                <a:cs typeface="Arial"/>
              </a:rPr>
              <a:t>DHL</a:t>
            </a:r>
            <a:r>
              <a:rPr dirty="0" sz="1900" spc="5">
                <a:solidFill>
                  <a:srgbClr val="FFFFFF"/>
                </a:solidFill>
                <a:latin typeface="Arial"/>
                <a:cs typeface="Arial"/>
              </a:rPr>
              <a:t> Express</a:t>
            </a: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55">
                <a:solidFill>
                  <a:srgbClr val="FFFFFF"/>
                </a:solidFill>
                <a:latin typeface="Arial"/>
                <a:cs typeface="Arial"/>
              </a:rPr>
              <a:t>increased</a:t>
            </a:r>
            <a:r>
              <a:rPr dirty="0" sz="19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8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9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95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dirty="0" sz="19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8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40">
                <a:solidFill>
                  <a:srgbClr val="FFFFFF"/>
                </a:solidFill>
                <a:latin typeface="Arial"/>
                <a:cs typeface="Arial"/>
              </a:rPr>
              <a:t>777F</a:t>
            </a:r>
            <a:r>
              <a:rPr dirty="0" sz="1700" spc="40">
                <a:solidFill>
                  <a:srgbClr val="FFFFFF"/>
                </a:solidFill>
                <a:latin typeface="Arial"/>
                <a:cs typeface="Arial"/>
              </a:rPr>
              <a:t>'</a:t>
            </a:r>
            <a:r>
              <a:rPr dirty="0" sz="1900" spc="4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9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7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19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95">
                <a:solidFill>
                  <a:srgbClr val="FFFFFF"/>
                </a:solidFill>
                <a:latin typeface="Arial"/>
                <a:cs typeface="Arial"/>
              </a:rPr>
              <a:t>had</a:t>
            </a: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114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9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60">
                <a:solidFill>
                  <a:srgbClr val="FFFFFF"/>
                </a:solidFill>
                <a:latin typeface="Arial"/>
                <a:cs typeface="Arial"/>
              </a:rPr>
              <a:t>firm</a:t>
            </a:r>
            <a:r>
              <a:rPr dirty="0" sz="19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70">
                <a:solidFill>
                  <a:srgbClr val="FFFFFF"/>
                </a:solidFill>
                <a:latin typeface="Arial"/>
                <a:cs typeface="Arial"/>
              </a:rPr>
              <a:t>order  </a:t>
            </a:r>
            <a:r>
              <a:rPr dirty="0" sz="1900" spc="114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9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50">
                <a:solidFill>
                  <a:srgbClr val="FFFFFF"/>
                </a:solidFill>
                <a:latin typeface="Arial"/>
                <a:cs typeface="Arial"/>
              </a:rPr>
              <a:t>Boeing.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8160" y="2734799"/>
            <a:ext cx="7610490" cy="46958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65091" y="1120205"/>
            <a:ext cx="8890000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600" spc="-110" b="1">
                <a:solidFill>
                  <a:srgbClr val="182953"/>
                </a:solidFill>
                <a:latin typeface="Arial"/>
                <a:cs typeface="Arial"/>
              </a:rPr>
              <a:t>The </a:t>
            </a:r>
            <a:r>
              <a:rPr dirty="0" sz="5600" spc="-105" b="1">
                <a:solidFill>
                  <a:srgbClr val="182953"/>
                </a:solidFill>
                <a:latin typeface="Arial"/>
                <a:cs typeface="Arial"/>
              </a:rPr>
              <a:t>USA </a:t>
            </a:r>
            <a:r>
              <a:rPr dirty="0" sz="5600" spc="35" b="1">
                <a:solidFill>
                  <a:srgbClr val="182953"/>
                </a:solidFill>
                <a:latin typeface="Arial"/>
                <a:cs typeface="Arial"/>
              </a:rPr>
              <a:t>Aviation</a:t>
            </a:r>
            <a:r>
              <a:rPr dirty="0" sz="5600" spc="114" b="1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5600" spc="-70" b="1">
                <a:solidFill>
                  <a:srgbClr val="182953"/>
                </a:solidFill>
                <a:latin typeface="Arial"/>
                <a:cs typeface="Arial"/>
              </a:rPr>
              <a:t>Industry</a:t>
            </a:r>
            <a:endParaRPr sz="5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536509" y="8667567"/>
            <a:ext cx="2238374" cy="1181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393930" cy="10287000"/>
            <a:chOff x="0" y="0"/>
            <a:chExt cx="1239393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1294745" cy="10287000"/>
            </a:xfrm>
            <a:custGeom>
              <a:avLst/>
              <a:gdLst/>
              <a:ahLst/>
              <a:cxnLst/>
              <a:rect l="l" t="t" r="r" b="b"/>
              <a:pathLst>
                <a:path w="11294745" h="10287000">
                  <a:moveTo>
                    <a:pt x="0" y="0"/>
                  </a:moveTo>
                  <a:lnTo>
                    <a:pt x="11294687" y="0"/>
                  </a:lnTo>
                  <a:lnTo>
                    <a:pt x="6723639" y="10286999"/>
                  </a:lnTo>
                  <a:lnTo>
                    <a:pt x="0" y="10286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B0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328622" y="3106216"/>
              <a:ext cx="4065270" cy="3837304"/>
            </a:xfrm>
            <a:custGeom>
              <a:avLst/>
              <a:gdLst/>
              <a:ahLst/>
              <a:cxnLst/>
              <a:rect l="l" t="t" r="r" b="b"/>
              <a:pathLst>
                <a:path w="4065270" h="3837304">
                  <a:moveTo>
                    <a:pt x="4063073" y="3214700"/>
                  </a:moveTo>
                  <a:lnTo>
                    <a:pt x="0" y="3214700"/>
                  </a:lnTo>
                  <a:lnTo>
                    <a:pt x="0" y="3836987"/>
                  </a:lnTo>
                  <a:lnTo>
                    <a:pt x="4063073" y="3836987"/>
                  </a:lnTo>
                  <a:lnTo>
                    <a:pt x="4063073" y="3214700"/>
                  </a:lnTo>
                  <a:close/>
                </a:path>
                <a:path w="4065270" h="3837304">
                  <a:moveTo>
                    <a:pt x="4064774" y="1607337"/>
                  </a:moveTo>
                  <a:lnTo>
                    <a:pt x="957681" y="1607337"/>
                  </a:lnTo>
                  <a:lnTo>
                    <a:pt x="957681" y="2229624"/>
                  </a:lnTo>
                  <a:lnTo>
                    <a:pt x="4064774" y="2229624"/>
                  </a:lnTo>
                  <a:lnTo>
                    <a:pt x="4064774" y="1607337"/>
                  </a:lnTo>
                  <a:close/>
                </a:path>
                <a:path w="4065270" h="3837304">
                  <a:moveTo>
                    <a:pt x="4064774" y="0"/>
                  </a:moveTo>
                  <a:lnTo>
                    <a:pt x="957681" y="0"/>
                  </a:lnTo>
                  <a:lnTo>
                    <a:pt x="957681" y="622287"/>
                  </a:lnTo>
                  <a:lnTo>
                    <a:pt x="4064774" y="622287"/>
                  </a:lnTo>
                  <a:lnTo>
                    <a:pt x="4064774" y="0"/>
                  </a:lnTo>
                  <a:close/>
                </a:path>
              </a:pathLst>
            </a:custGeom>
            <a:solidFill>
              <a:srgbClr val="18295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1591798"/>
            <a:ext cx="6668770" cy="4837430"/>
          </a:xfrm>
          <a:prstGeom prst="rect"/>
        </p:spPr>
        <p:txBody>
          <a:bodyPr wrap="square" lIns="0" tIns="129540" rIns="0" bIns="0" rtlCol="0" vert="horz">
            <a:spAutoFit/>
          </a:bodyPr>
          <a:lstStyle/>
          <a:p>
            <a:pPr algn="just" marL="12700" marR="90170">
              <a:lnSpc>
                <a:spcPts val="5850"/>
              </a:lnSpc>
              <a:spcBef>
                <a:spcPts val="1020"/>
              </a:spcBef>
            </a:pPr>
            <a:r>
              <a:rPr dirty="0" sz="5600" spc="-75" b="1">
                <a:solidFill>
                  <a:srgbClr val="182953"/>
                </a:solidFill>
                <a:latin typeface="Arial"/>
                <a:cs typeface="Arial"/>
              </a:rPr>
              <a:t>Australia's </a:t>
            </a:r>
            <a:r>
              <a:rPr dirty="0" sz="5600" spc="35" b="1">
                <a:solidFill>
                  <a:srgbClr val="182953"/>
                </a:solidFill>
                <a:latin typeface="Arial"/>
                <a:cs typeface="Arial"/>
              </a:rPr>
              <a:t>Aviation  </a:t>
            </a:r>
            <a:r>
              <a:rPr dirty="0" sz="5600" spc="-70" b="1">
                <a:solidFill>
                  <a:srgbClr val="182953"/>
                </a:solidFill>
                <a:latin typeface="Arial"/>
                <a:cs typeface="Arial"/>
              </a:rPr>
              <a:t>Industry</a:t>
            </a:r>
            <a:endParaRPr sz="5600">
              <a:latin typeface="Arial"/>
              <a:cs typeface="Arial"/>
            </a:endParaRPr>
          </a:p>
          <a:p>
            <a:pPr algn="just" marL="12700" marR="5080">
              <a:lnSpc>
                <a:spcPct val="121700"/>
              </a:lnSpc>
              <a:spcBef>
                <a:spcPts val="285"/>
              </a:spcBef>
            </a:pPr>
            <a:r>
              <a:rPr dirty="0" sz="1900" spc="75">
                <a:solidFill>
                  <a:srgbClr val="F4F4F4"/>
                </a:solidFill>
              </a:rPr>
              <a:t>While </a:t>
            </a:r>
            <a:r>
              <a:rPr dirty="0" sz="1900" spc="90">
                <a:solidFill>
                  <a:srgbClr val="F4F4F4"/>
                </a:solidFill>
              </a:rPr>
              <a:t>responding </a:t>
            </a:r>
            <a:r>
              <a:rPr dirty="0" sz="1900" spc="100">
                <a:solidFill>
                  <a:srgbClr val="F4F4F4"/>
                </a:solidFill>
              </a:rPr>
              <a:t>to </a:t>
            </a:r>
            <a:r>
              <a:rPr dirty="0" sz="1900" spc="85">
                <a:solidFill>
                  <a:srgbClr val="F4F4F4"/>
                </a:solidFill>
              </a:rPr>
              <a:t>the </a:t>
            </a:r>
            <a:r>
              <a:rPr dirty="0" sz="1900" spc="75">
                <a:solidFill>
                  <a:srgbClr val="F4F4F4"/>
                </a:solidFill>
              </a:rPr>
              <a:t>immediate </a:t>
            </a:r>
            <a:r>
              <a:rPr dirty="0" sz="1900" spc="20">
                <a:solidFill>
                  <a:srgbClr val="F4F4F4"/>
                </a:solidFill>
              </a:rPr>
              <a:t>COVID</a:t>
            </a:r>
            <a:r>
              <a:rPr dirty="0" sz="1700" spc="20">
                <a:solidFill>
                  <a:srgbClr val="F4F4F4"/>
                </a:solidFill>
              </a:rPr>
              <a:t>-</a:t>
            </a:r>
            <a:r>
              <a:rPr dirty="0" sz="1900" spc="20">
                <a:solidFill>
                  <a:srgbClr val="F4F4F4"/>
                </a:solidFill>
              </a:rPr>
              <a:t>19 </a:t>
            </a:r>
            <a:r>
              <a:rPr dirty="0" sz="1900" spc="5">
                <a:solidFill>
                  <a:srgbClr val="F4F4F4"/>
                </a:solidFill>
              </a:rPr>
              <a:t>crisis, </a:t>
            </a:r>
            <a:r>
              <a:rPr dirty="0" sz="1900" spc="85">
                <a:solidFill>
                  <a:srgbClr val="F4F4F4"/>
                </a:solidFill>
              </a:rPr>
              <a:t>the  </a:t>
            </a:r>
            <a:r>
              <a:rPr dirty="0" sz="1900" spc="45">
                <a:solidFill>
                  <a:srgbClr val="F4F4F4"/>
                </a:solidFill>
              </a:rPr>
              <a:t>Australian</a:t>
            </a:r>
            <a:r>
              <a:rPr dirty="0" sz="1900" spc="-105">
                <a:solidFill>
                  <a:srgbClr val="F4F4F4"/>
                </a:solidFill>
              </a:rPr>
              <a:t> </a:t>
            </a:r>
            <a:r>
              <a:rPr dirty="0" sz="1900" spc="65">
                <a:solidFill>
                  <a:srgbClr val="F4F4F4"/>
                </a:solidFill>
              </a:rPr>
              <a:t>Government</a:t>
            </a:r>
            <a:r>
              <a:rPr dirty="0" sz="1900" spc="-100">
                <a:solidFill>
                  <a:srgbClr val="F4F4F4"/>
                </a:solidFill>
              </a:rPr>
              <a:t> </a:t>
            </a:r>
            <a:r>
              <a:rPr dirty="0" sz="1900" spc="5">
                <a:solidFill>
                  <a:srgbClr val="F4F4F4"/>
                </a:solidFill>
              </a:rPr>
              <a:t>is</a:t>
            </a:r>
            <a:r>
              <a:rPr dirty="0" sz="1900" spc="-105">
                <a:solidFill>
                  <a:srgbClr val="F4F4F4"/>
                </a:solidFill>
              </a:rPr>
              <a:t> </a:t>
            </a:r>
            <a:r>
              <a:rPr dirty="0" sz="1900" spc="35">
                <a:solidFill>
                  <a:srgbClr val="F4F4F4"/>
                </a:solidFill>
              </a:rPr>
              <a:t>also</a:t>
            </a:r>
            <a:r>
              <a:rPr dirty="0" sz="1900" spc="-100">
                <a:solidFill>
                  <a:srgbClr val="F4F4F4"/>
                </a:solidFill>
              </a:rPr>
              <a:t> </a:t>
            </a:r>
            <a:r>
              <a:rPr dirty="0" sz="1900" spc="100">
                <a:solidFill>
                  <a:srgbClr val="F4F4F4"/>
                </a:solidFill>
              </a:rPr>
              <a:t>looking</a:t>
            </a:r>
            <a:r>
              <a:rPr dirty="0" sz="1900" spc="-100">
                <a:solidFill>
                  <a:srgbClr val="F4F4F4"/>
                </a:solidFill>
              </a:rPr>
              <a:t> </a:t>
            </a:r>
            <a:r>
              <a:rPr dirty="0" sz="1900" spc="40">
                <a:solidFill>
                  <a:srgbClr val="F4F4F4"/>
                </a:solidFill>
              </a:rPr>
              <a:t>ahead,</a:t>
            </a:r>
            <a:r>
              <a:rPr dirty="0" sz="1900" spc="-105">
                <a:solidFill>
                  <a:srgbClr val="F4F4F4"/>
                </a:solidFill>
              </a:rPr>
              <a:t> </a:t>
            </a:r>
            <a:r>
              <a:rPr dirty="0" sz="1900" spc="100">
                <a:solidFill>
                  <a:srgbClr val="F4F4F4"/>
                </a:solidFill>
              </a:rPr>
              <a:t>to</a:t>
            </a:r>
            <a:r>
              <a:rPr dirty="0" sz="1900" spc="-100">
                <a:solidFill>
                  <a:srgbClr val="F4F4F4"/>
                </a:solidFill>
              </a:rPr>
              <a:t> </a:t>
            </a:r>
            <a:r>
              <a:rPr dirty="0" sz="1900" spc="50">
                <a:solidFill>
                  <a:srgbClr val="F4F4F4"/>
                </a:solidFill>
              </a:rPr>
              <a:t>ensure</a:t>
            </a:r>
            <a:r>
              <a:rPr dirty="0" sz="1900" spc="-105">
                <a:solidFill>
                  <a:srgbClr val="F4F4F4"/>
                </a:solidFill>
              </a:rPr>
              <a:t> </a:t>
            </a:r>
            <a:r>
              <a:rPr dirty="0" sz="1900" spc="85">
                <a:solidFill>
                  <a:srgbClr val="F4F4F4"/>
                </a:solidFill>
              </a:rPr>
              <a:t>the  </a:t>
            </a:r>
            <a:r>
              <a:rPr dirty="0" sz="1900" spc="60">
                <a:solidFill>
                  <a:srgbClr val="F4F4F4"/>
                </a:solidFill>
              </a:rPr>
              <a:t>aviation </a:t>
            </a:r>
            <a:r>
              <a:rPr dirty="0" sz="1900" spc="55">
                <a:solidFill>
                  <a:srgbClr val="F4F4F4"/>
                </a:solidFill>
              </a:rPr>
              <a:t>sector </a:t>
            </a:r>
            <a:r>
              <a:rPr dirty="0" sz="1900" spc="5">
                <a:solidFill>
                  <a:srgbClr val="F4F4F4"/>
                </a:solidFill>
              </a:rPr>
              <a:t>is </a:t>
            </a:r>
            <a:r>
              <a:rPr dirty="0" sz="1900" spc="114">
                <a:solidFill>
                  <a:srgbClr val="F4F4F4"/>
                </a:solidFill>
              </a:rPr>
              <a:t>on </a:t>
            </a:r>
            <a:r>
              <a:rPr dirty="0" sz="1900" spc="5">
                <a:solidFill>
                  <a:srgbClr val="F4F4F4"/>
                </a:solidFill>
              </a:rPr>
              <a:t>a </a:t>
            </a:r>
            <a:r>
              <a:rPr dirty="0" sz="1900" spc="50">
                <a:solidFill>
                  <a:srgbClr val="F4F4F4"/>
                </a:solidFill>
              </a:rPr>
              <a:t>sustainable </a:t>
            </a:r>
            <a:r>
              <a:rPr dirty="0" sz="1900" spc="114">
                <a:solidFill>
                  <a:srgbClr val="F4F4F4"/>
                </a:solidFill>
              </a:rPr>
              <a:t>long </a:t>
            </a:r>
            <a:r>
              <a:rPr dirty="0" sz="1900" spc="65">
                <a:solidFill>
                  <a:srgbClr val="F4F4F4"/>
                </a:solidFill>
              </a:rPr>
              <a:t>term </a:t>
            </a:r>
            <a:r>
              <a:rPr dirty="0" sz="1900" spc="100">
                <a:solidFill>
                  <a:srgbClr val="F4F4F4"/>
                </a:solidFill>
              </a:rPr>
              <a:t>footing </a:t>
            </a:r>
            <a:r>
              <a:rPr dirty="0" sz="1900" spc="90">
                <a:solidFill>
                  <a:srgbClr val="F4F4F4"/>
                </a:solidFill>
              </a:rPr>
              <a:t>once  </a:t>
            </a:r>
            <a:r>
              <a:rPr dirty="0" sz="1900" spc="45">
                <a:solidFill>
                  <a:srgbClr val="F4F4F4"/>
                </a:solidFill>
              </a:rPr>
              <a:t>travel </a:t>
            </a:r>
            <a:r>
              <a:rPr dirty="0" sz="1900" spc="60">
                <a:solidFill>
                  <a:srgbClr val="F4F4F4"/>
                </a:solidFill>
              </a:rPr>
              <a:t>bans </a:t>
            </a:r>
            <a:r>
              <a:rPr dirty="0" sz="1900" spc="95">
                <a:solidFill>
                  <a:srgbClr val="F4F4F4"/>
                </a:solidFill>
              </a:rPr>
              <a:t>and </a:t>
            </a:r>
            <a:r>
              <a:rPr dirty="0" sz="1900" spc="85">
                <a:solidFill>
                  <a:srgbClr val="F4F4F4"/>
                </a:solidFill>
              </a:rPr>
              <a:t>border </a:t>
            </a:r>
            <a:r>
              <a:rPr dirty="0" sz="1900" spc="50">
                <a:solidFill>
                  <a:srgbClr val="F4F4F4"/>
                </a:solidFill>
              </a:rPr>
              <a:t>restrictions </a:t>
            </a:r>
            <a:r>
              <a:rPr dirty="0" sz="1900" spc="20">
                <a:solidFill>
                  <a:srgbClr val="F4F4F4"/>
                </a:solidFill>
              </a:rPr>
              <a:t>are </a:t>
            </a:r>
            <a:r>
              <a:rPr dirty="0" sz="1900" spc="50">
                <a:solidFill>
                  <a:srgbClr val="F4F4F4"/>
                </a:solidFill>
              </a:rPr>
              <a:t>lifted. </a:t>
            </a:r>
            <a:r>
              <a:rPr dirty="0" sz="1900" spc="45">
                <a:solidFill>
                  <a:srgbClr val="F4F4F4"/>
                </a:solidFill>
              </a:rPr>
              <a:t>This </a:t>
            </a:r>
            <a:r>
              <a:rPr dirty="0" sz="1900" spc="5">
                <a:solidFill>
                  <a:srgbClr val="F4F4F4"/>
                </a:solidFill>
              </a:rPr>
              <a:t>is a  </a:t>
            </a:r>
            <a:r>
              <a:rPr dirty="0" sz="1900" spc="90">
                <a:solidFill>
                  <a:srgbClr val="F4F4F4"/>
                </a:solidFill>
              </a:rPr>
              <a:t>challenging</a:t>
            </a:r>
            <a:r>
              <a:rPr dirty="0" sz="1900" spc="-70">
                <a:solidFill>
                  <a:srgbClr val="F4F4F4"/>
                </a:solidFill>
              </a:rPr>
              <a:t> </a:t>
            </a:r>
            <a:r>
              <a:rPr dirty="0" sz="1900" spc="10">
                <a:solidFill>
                  <a:srgbClr val="F4F4F4"/>
                </a:solidFill>
              </a:rPr>
              <a:t>task,</a:t>
            </a:r>
            <a:r>
              <a:rPr dirty="0" sz="1900" spc="-70">
                <a:solidFill>
                  <a:srgbClr val="F4F4F4"/>
                </a:solidFill>
              </a:rPr>
              <a:t> </a:t>
            </a:r>
            <a:r>
              <a:rPr dirty="0" sz="1900" spc="114">
                <a:solidFill>
                  <a:srgbClr val="F4F4F4"/>
                </a:solidFill>
              </a:rPr>
              <a:t>which</a:t>
            </a:r>
            <a:r>
              <a:rPr dirty="0" sz="1900" spc="-65">
                <a:solidFill>
                  <a:srgbClr val="F4F4F4"/>
                </a:solidFill>
              </a:rPr>
              <a:t> </a:t>
            </a:r>
            <a:r>
              <a:rPr dirty="0" sz="1900" spc="50">
                <a:solidFill>
                  <a:srgbClr val="F4F4F4"/>
                </a:solidFill>
              </a:rPr>
              <a:t>requires</a:t>
            </a:r>
            <a:r>
              <a:rPr dirty="0" sz="1900" spc="-70">
                <a:solidFill>
                  <a:srgbClr val="F4F4F4"/>
                </a:solidFill>
              </a:rPr>
              <a:t> </a:t>
            </a:r>
            <a:r>
              <a:rPr dirty="0" sz="1900" spc="85">
                <a:solidFill>
                  <a:srgbClr val="F4F4F4"/>
                </a:solidFill>
              </a:rPr>
              <a:t>the</a:t>
            </a:r>
            <a:r>
              <a:rPr dirty="0" sz="1900" spc="-65">
                <a:solidFill>
                  <a:srgbClr val="F4F4F4"/>
                </a:solidFill>
              </a:rPr>
              <a:t> </a:t>
            </a:r>
            <a:r>
              <a:rPr dirty="0" sz="1900" spc="45">
                <a:solidFill>
                  <a:srgbClr val="F4F4F4"/>
                </a:solidFill>
              </a:rPr>
              <a:t>expertise</a:t>
            </a:r>
            <a:r>
              <a:rPr dirty="0" sz="1900" spc="-70">
                <a:solidFill>
                  <a:srgbClr val="F4F4F4"/>
                </a:solidFill>
              </a:rPr>
              <a:t> </a:t>
            </a:r>
            <a:r>
              <a:rPr dirty="0" sz="1900" spc="95">
                <a:solidFill>
                  <a:srgbClr val="F4F4F4"/>
                </a:solidFill>
              </a:rPr>
              <a:t>and</a:t>
            </a:r>
            <a:r>
              <a:rPr dirty="0" sz="1900" spc="-65">
                <a:solidFill>
                  <a:srgbClr val="F4F4F4"/>
                </a:solidFill>
              </a:rPr>
              <a:t> </a:t>
            </a:r>
            <a:r>
              <a:rPr dirty="0" sz="1900" spc="110">
                <a:solidFill>
                  <a:srgbClr val="F4F4F4"/>
                </a:solidFill>
              </a:rPr>
              <a:t>input</a:t>
            </a:r>
            <a:r>
              <a:rPr dirty="0" sz="1900" spc="-70">
                <a:solidFill>
                  <a:srgbClr val="F4F4F4"/>
                </a:solidFill>
              </a:rPr>
              <a:t> </a:t>
            </a:r>
            <a:r>
              <a:rPr dirty="0" sz="1900" spc="80">
                <a:solidFill>
                  <a:srgbClr val="F4F4F4"/>
                </a:solidFill>
              </a:rPr>
              <a:t>of  </a:t>
            </a:r>
            <a:r>
              <a:rPr dirty="0" sz="1900" spc="85">
                <a:solidFill>
                  <a:srgbClr val="F4F4F4"/>
                </a:solidFill>
              </a:rPr>
              <a:t>the </a:t>
            </a:r>
            <a:r>
              <a:rPr dirty="0" sz="1900" spc="55">
                <a:solidFill>
                  <a:srgbClr val="F4F4F4"/>
                </a:solidFill>
              </a:rPr>
              <a:t>sector </a:t>
            </a:r>
            <a:r>
              <a:rPr dirty="0" sz="1900" spc="95">
                <a:solidFill>
                  <a:srgbClr val="F4F4F4"/>
                </a:solidFill>
              </a:rPr>
              <a:t>and </a:t>
            </a:r>
            <a:r>
              <a:rPr dirty="0" sz="1900" spc="65">
                <a:solidFill>
                  <a:srgbClr val="F4F4F4"/>
                </a:solidFill>
              </a:rPr>
              <a:t>those </a:t>
            </a:r>
            <a:r>
              <a:rPr dirty="0" sz="1900" spc="75">
                <a:solidFill>
                  <a:srgbClr val="F4F4F4"/>
                </a:solidFill>
              </a:rPr>
              <a:t>that </a:t>
            </a:r>
            <a:r>
              <a:rPr dirty="0" sz="1900" spc="50">
                <a:solidFill>
                  <a:srgbClr val="F4F4F4"/>
                </a:solidFill>
              </a:rPr>
              <a:t>rely </a:t>
            </a:r>
            <a:r>
              <a:rPr dirty="0" sz="1900" spc="114">
                <a:solidFill>
                  <a:srgbClr val="F4F4F4"/>
                </a:solidFill>
              </a:rPr>
              <a:t>on </a:t>
            </a:r>
            <a:r>
              <a:rPr dirty="0" sz="1900" spc="15">
                <a:solidFill>
                  <a:srgbClr val="F4F4F4"/>
                </a:solidFill>
              </a:rPr>
              <a:t>it. </a:t>
            </a:r>
            <a:r>
              <a:rPr dirty="0" sz="1900" spc="70">
                <a:solidFill>
                  <a:srgbClr val="F4F4F4"/>
                </a:solidFill>
              </a:rPr>
              <a:t>The </a:t>
            </a:r>
            <a:r>
              <a:rPr dirty="0" sz="1900" spc="90">
                <a:solidFill>
                  <a:srgbClr val="F4F4F4"/>
                </a:solidFill>
              </a:rPr>
              <a:t>government </a:t>
            </a:r>
            <a:r>
              <a:rPr dirty="0" sz="1900" spc="5">
                <a:solidFill>
                  <a:srgbClr val="F4F4F4"/>
                </a:solidFill>
              </a:rPr>
              <a:t>is  </a:t>
            </a:r>
            <a:r>
              <a:rPr dirty="0" sz="1900" spc="65">
                <a:solidFill>
                  <a:srgbClr val="F4F4F4"/>
                </a:solidFill>
              </a:rPr>
              <a:t>seeking </a:t>
            </a:r>
            <a:r>
              <a:rPr dirty="0" sz="1900" spc="110">
                <a:solidFill>
                  <a:srgbClr val="F4F4F4"/>
                </a:solidFill>
              </a:rPr>
              <a:t>public input </a:t>
            </a:r>
            <a:r>
              <a:rPr dirty="0" sz="1900" spc="100">
                <a:solidFill>
                  <a:srgbClr val="F4F4F4"/>
                </a:solidFill>
              </a:rPr>
              <a:t>to </a:t>
            </a:r>
            <a:r>
              <a:rPr dirty="0" sz="1900" spc="75">
                <a:solidFill>
                  <a:srgbClr val="F4F4F4"/>
                </a:solidFill>
              </a:rPr>
              <a:t>inform </a:t>
            </a:r>
            <a:r>
              <a:rPr dirty="0" sz="1900" spc="114">
                <a:solidFill>
                  <a:srgbClr val="F4F4F4"/>
                </a:solidFill>
              </a:rPr>
              <a:t>on </a:t>
            </a:r>
            <a:r>
              <a:rPr dirty="0" sz="1900" spc="5">
                <a:solidFill>
                  <a:srgbClr val="F4F4F4"/>
                </a:solidFill>
              </a:rPr>
              <a:t>a Five</a:t>
            </a:r>
            <a:r>
              <a:rPr dirty="0" sz="1700" spc="5">
                <a:solidFill>
                  <a:srgbClr val="F4F4F4"/>
                </a:solidFill>
              </a:rPr>
              <a:t>-</a:t>
            </a:r>
            <a:r>
              <a:rPr dirty="0" sz="1900" spc="5">
                <a:solidFill>
                  <a:srgbClr val="F4F4F4"/>
                </a:solidFill>
              </a:rPr>
              <a:t>Year Plan, </a:t>
            </a:r>
            <a:r>
              <a:rPr dirty="0" sz="1900" spc="100">
                <a:solidFill>
                  <a:srgbClr val="F4F4F4"/>
                </a:solidFill>
              </a:rPr>
              <a:t>to  </a:t>
            </a:r>
            <a:r>
              <a:rPr dirty="0" sz="1900" spc="75">
                <a:solidFill>
                  <a:srgbClr val="F4F4F4"/>
                </a:solidFill>
              </a:rPr>
              <a:t>strengthen </a:t>
            </a:r>
            <a:r>
              <a:rPr dirty="0" sz="1900" spc="95">
                <a:solidFill>
                  <a:srgbClr val="F4F4F4"/>
                </a:solidFill>
              </a:rPr>
              <a:t>and </a:t>
            </a:r>
            <a:r>
              <a:rPr dirty="0" sz="1900" spc="120">
                <a:solidFill>
                  <a:srgbClr val="F4F4F4"/>
                </a:solidFill>
              </a:rPr>
              <a:t>grow </a:t>
            </a:r>
            <a:r>
              <a:rPr dirty="0" sz="1900" spc="85">
                <a:solidFill>
                  <a:srgbClr val="F4F4F4"/>
                </a:solidFill>
              </a:rPr>
              <a:t>the </a:t>
            </a:r>
            <a:r>
              <a:rPr dirty="0" sz="1900" spc="45">
                <a:solidFill>
                  <a:srgbClr val="F4F4F4"/>
                </a:solidFill>
              </a:rPr>
              <a:t>Australian </a:t>
            </a:r>
            <a:r>
              <a:rPr dirty="0" sz="1900" spc="60">
                <a:solidFill>
                  <a:srgbClr val="F4F4F4"/>
                </a:solidFill>
              </a:rPr>
              <a:t>aviation  </a:t>
            </a:r>
            <a:r>
              <a:rPr dirty="0" sz="1900" spc="55">
                <a:solidFill>
                  <a:srgbClr val="F4F4F4"/>
                </a:solidFill>
              </a:rPr>
              <a:t>sector  </a:t>
            </a:r>
            <a:r>
              <a:rPr dirty="0" sz="1900" spc="110">
                <a:solidFill>
                  <a:srgbClr val="F4F4F4"/>
                </a:solidFill>
              </a:rPr>
              <a:t>beyond</a:t>
            </a:r>
            <a:r>
              <a:rPr dirty="0" sz="1900" spc="-105">
                <a:solidFill>
                  <a:srgbClr val="F4F4F4"/>
                </a:solidFill>
              </a:rPr>
              <a:t> </a:t>
            </a:r>
            <a:r>
              <a:rPr dirty="0" sz="1900" spc="10">
                <a:solidFill>
                  <a:srgbClr val="F4F4F4"/>
                </a:solidFill>
              </a:rPr>
              <a:t>COVID</a:t>
            </a:r>
            <a:r>
              <a:rPr dirty="0" sz="1700" spc="10">
                <a:solidFill>
                  <a:srgbClr val="F4F4F4"/>
                </a:solidFill>
              </a:rPr>
              <a:t>-</a:t>
            </a:r>
            <a:r>
              <a:rPr dirty="0" sz="1900" spc="10">
                <a:solidFill>
                  <a:srgbClr val="F4F4F4"/>
                </a:solidFill>
              </a:rPr>
              <a:t>19.</a:t>
            </a:r>
            <a:endParaRPr sz="1900"/>
          </a:p>
        </p:txBody>
      </p:sp>
      <p:sp>
        <p:nvSpPr>
          <p:cNvPr id="6" name="object 6"/>
          <p:cNvSpPr txBox="1"/>
          <p:nvPr/>
        </p:nvSpPr>
        <p:spPr>
          <a:xfrm>
            <a:off x="12667833" y="4503003"/>
            <a:ext cx="5114290" cy="12827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21300"/>
              </a:lnSpc>
              <a:spcBef>
                <a:spcPts val="90"/>
              </a:spcBef>
            </a:pPr>
            <a:r>
              <a:rPr dirty="0" sz="1700" spc="20">
                <a:solidFill>
                  <a:srgbClr val="182953"/>
                </a:solidFill>
                <a:latin typeface="Arial"/>
                <a:cs typeface="Arial"/>
              </a:rPr>
              <a:t>Preserve </a:t>
            </a:r>
            <a:r>
              <a:rPr dirty="0" sz="1700" spc="60">
                <a:solidFill>
                  <a:srgbClr val="182953"/>
                </a:solidFill>
                <a:latin typeface="Arial"/>
                <a:cs typeface="Arial"/>
              </a:rPr>
              <a:t>critical </a:t>
            </a:r>
            <a:r>
              <a:rPr dirty="0" sz="1700" spc="70">
                <a:solidFill>
                  <a:srgbClr val="182953"/>
                </a:solidFill>
                <a:latin typeface="Arial"/>
                <a:cs typeface="Arial"/>
              </a:rPr>
              <a:t>capacity </a:t>
            </a:r>
            <a:r>
              <a:rPr dirty="0" sz="1700" spc="40">
                <a:solidFill>
                  <a:srgbClr val="182953"/>
                </a:solidFill>
                <a:latin typeface="Arial"/>
                <a:cs typeface="Arial"/>
              </a:rPr>
              <a:t>so </a:t>
            </a:r>
            <a:r>
              <a:rPr dirty="0" sz="1700" spc="10">
                <a:solidFill>
                  <a:srgbClr val="182953"/>
                </a:solidFill>
                <a:latin typeface="Arial"/>
                <a:cs typeface="Arial"/>
              </a:rPr>
              <a:t>a </a:t>
            </a:r>
            <a:r>
              <a:rPr dirty="0" sz="1700" spc="80">
                <a:solidFill>
                  <a:srgbClr val="182953"/>
                </a:solidFill>
                <a:latin typeface="Arial"/>
                <a:cs typeface="Arial"/>
              </a:rPr>
              <a:t>competitive  </a:t>
            </a:r>
            <a:r>
              <a:rPr dirty="0" sz="1700" spc="65">
                <a:solidFill>
                  <a:srgbClr val="182953"/>
                </a:solidFill>
                <a:latin typeface="Arial"/>
                <a:cs typeface="Arial"/>
              </a:rPr>
              <a:t>aviation </a:t>
            </a:r>
            <a:r>
              <a:rPr dirty="0" sz="1700" spc="60">
                <a:solidFill>
                  <a:srgbClr val="182953"/>
                </a:solidFill>
                <a:latin typeface="Arial"/>
                <a:cs typeface="Arial"/>
              </a:rPr>
              <a:t>market </a:t>
            </a:r>
            <a:r>
              <a:rPr dirty="0" sz="1700" spc="75">
                <a:solidFill>
                  <a:srgbClr val="182953"/>
                </a:solidFill>
                <a:latin typeface="Arial"/>
                <a:cs typeface="Arial"/>
              </a:rPr>
              <a:t>can </a:t>
            </a:r>
            <a:r>
              <a:rPr dirty="0" sz="1700" spc="35">
                <a:solidFill>
                  <a:srgbClr val="182953"/>
                </a:solidFill>
                <a:latin typeface="Arial"/>
                <a:cs typeface="Arial"/>
              </a:rPr>
              <a:t>restart </a:t>
            </a:r>
            <a:r>
              <a:rPr dirty="0" sz="1700" spc="-10">
                <a:solidFill>
                  <a:srgbClr val="182953"/>
                </a:solidFill>
                <a:latin typeface="Arial"/>
                <a:cs typeface="Arial"/>
              </a:rPr>
              <a:t>as </a:t>
            </a:r>
            <a:r>
              <a:rPr dirty="0" sz="1700" spc="85">
                <a:solidFill>
                  <a:srgbClr val="182953"/>
                </a:solidFill>
                <a:latin typeface="Arial"/>
                <a:cs typeface="Arial"/>
              </a:rPr>
              <a:t>the </a:t>
            </a:r>
            <a:r>
              <a:rPr dirty="0" sz="1700" spc="95">
                <a:solidFill>
                  <a:srgbClr val="182953"/>
                </a:solidFill>
                <a:latin typeface="Arial"/>
                <a:cs typeface="Arial"/>
              </a:rPr>
              <a:t>economy  </a:t>
            </a:r>
            <a:r>
              <a:rPr dirty="0" sz="1700" spc="55">
                <a:solidFill>
                  <a:srgbClr val="182953"/>
                </a:solidFill>
                <a:latin typeface="Arial"/>
                <a:cs typeface="Arial"/>
              </a:rPr>
              <a:t>emerges </a:t>
            </a:r>
            <a:r>
              <a:rPr dirty="0" sz="1700" spc="75">
                <a:solidFill>
                  <a:srgbClr val="182953"/>
                </a:solidFill>
                <a:latin typeface="Arial"/>
                <a:cs typeface="Arial"/>
              </a:rPr>
              <a:t>from </a:t>
            </a:r>
            <a:r>
              <a:rPr dirty="0" sz="1700" spc="30">
                <a:solidFill>
                  <a:srgbClr val="182953"/>
                </a:solidFill>
                <a:latin typeface="Arial"/>
                <a:cs typeface="Arial"/>
              </a:rPr>
              <a:t>COVID</a:t>
            </a:r>
            <a:r>
              <a:rPr dirty="0" sz="1550" spc="30">
                <a:solidFill>
                  <a:srgbClr val="182953"/>
                </a:solidFill>
                <a:latin typeface="Arial"/>
                <a:cs typeface="Arial"/>
              </a:rPr>
              <a:t>-</a:t>
            </a:r>
            <a:r>
              <a:rPr dirty="0" sz="1700" spc="30">
                <a:solidFill>
                  <a:srgbClr val="182953"/>
                </a:solidFill>
                <a:latin typeface="Arial"/>
                <a:cs typeface="Arial"/>
              </a:rPr>
              <a:t>19 </a:t>
            </a:r>
            <a:r>
              <a:rPr dirty="0" sz="1700" spc="95">
                <a:solidFill>
                  <a:srgbClr val="182953"/>
                </a:solidFill>
                <a:latin typeface="Arial"/>
                <a:cs typeface="Arial"/>
              </a:rPr>
              <a:t>and </a:t>
            </a:r>
            <a:r>
              <a:rPr dirty="0" sz="1700" spc="10">
                <a:solidFill>
                  <a:srgbClr val="182953"/>
                </a:solidFill>
                <a:latin typeface="Arial"/>
                <a:cs typeface="Arial"/>
              </a:rPr>
              <a:t>COVID </a:t>
            </a:r>
            <a:r>
              <a:rPr dirty="0" sz="1700" spc="55">
                <a:solidFill>
                  <a:srgbClr val="182953"/>
                </a:solidFill>
                <a:latin typeface="Arial"/>
                <a:cs typeface="Arial"/>
              </a:rPr>
              <a:t>restrictions  </a:t>
            </a:r>
            <a:r>
              <a:rPr dirty="0" sz="1700" spc="25">
                <a:solidFill>
                  <a:srgbClr val="182953"/>
                </a:solidFill>
                <a:latin typeface="Arial"/>
                <a:cs typeface="Arial"/>
              </a:rPr>
              <a:t>are</a:t>
            </a:r>
            <a:r>
              <a:rPr dirty="0" sz="1700" spc="-9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700" spc="75">
                <a:solidFill>
                  <a:srgbClr val="182953"/>
                </a:solidFill>
                <a:latin typeface="Arial"/>
                <a:cs typeface="Arial"/>
              </a:rPr>
              <a:t>lifted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678415" y="6348465"/>
            <a:ext cx="7620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678415" y="6662790"/>
            <a:ext cx="7620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678415" y="6977115"/>
            <a:ext cx="7620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2873330" y="6170289"/>
            <a:ext cx="3305810" cy="9683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21300"/>
              </a:lnSpc>
              <a:spcBef>
                <a:spcPts val="90"/>
              </a:spcBef>
            </a:pPr>
            <a:r>
              <a:rPr dirty="0" sz="1700" spc="80">
                <a:solidFill>
                  <a:srgbClr val="182953"/>
                </a:solidFill>
                <a:latin typeface="Arial"/>
                <a:cs typeface="Arial"/>
              </a:rPr>
              <a:t>Reducing</a:t>
            </a:r>
            <a:r>
              <a:rPr dirty="0" sz="17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700" spc="85">
                <a:solidFill>
                  <a:srgbClr val="182953"/>
                </a:solidFill>
                <a:latin typeface="Arial"/>
                <a:cs typeface="Arial"/>
              </a:rPr>
              <a:t>the</a:t>
            </a:r>
            <a:r>
              <a:rPr dirty="0" sz="170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700" spc="70">
                <a:solidFill>
                  <a:srgbClr val="182953"/>
                </a:solidFill>
                <a:latin typeface="Arial"/>
                <a:cs typeface="Arial"/>
              </a:rPr>
              <a:t>regulatory</a:t>
            </a:r>
            <a:r>
              <a:rPr dirty="0" sz="170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700" spc="100">
                <a:solidFill>
                  <a:srgbClr val="182953"/>
                </a:solidFill>
                <a:latin typeface="Arial"/>
                <a:cs typeface="Arial"/>
              </a:rPr>
              <a:t>burden  </a:t>
            </a:r>
            <a:r>
              <a:rPr dirty="0" sz="1700" spc="25">
                <a:solidFill>
                  <a:srgbClr val="182953"/>
                </a:solidFill>
                <a:latin typeface="Arial"/>
                <a:cs typeface="Arial"/>
              </a:rPr>
              <a:t>Greater </a:t>
            </a:r>
            <a:r>
              <a:rPr dirty="0" sz="1700" spc="70">
                <a:solidFill>
                  <a:srgbClr val="182953"/>
                </a:solidFill>
                <a:latin typeface="Arial"/>
                <a:cs typeface="Arial"/>
              </a:rPr>
              <a:t>local </a:t>
            </a:r>
            <a:r>
              <a:rPr dirty="0" sz="1700" spc="75">
                <a:solidFill>
                  <a:srgbClr val="182953"/>
                </a:solidFill>
                <a:latin typeface="Arial"/>
                <a:cs typeface="Arial"/>
              </a:rPr>
              <a:t>decision </a:t>
            </a:r>
            <a:r>
              <a:rPr dirty="0" sz="1700" spc="90">
                <a:solidFill>
                  <a:srgbClr val="182953"/>
                </a:solidFill>
                <a:latin typeface="Arial"/>
                <a:cs typeface="Arial"/>
              </a:rPr>
              <a:t>making  </a:t>
            </a:r>
            <a:r>
              <a:rPr dirty="0" sz="1700" spc="75">
                <a:solidFill>
                  <a:srgbClr val="182953"/>
                </a:solidFill>
                <a:latin typeface="Arial"/>
                <a:cs typeface="Arial"/>
              </a:rPr>
              <a:t>Targeted</a:t>
            </a:r>
            <a:r>
              <a:rPr dirty="0" sz="1700" spc="-9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700" spc="35">
                <a:solidFill>
                  <a:srgbClr val="182953"/>
                </a:solidFill>
                <a:latin typeface="Arial"/>
                <a:cs typeface="Arial"/>
              </a:rPr>
              <a:t>assistance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667833" y="2895649"/>
            <a:ext cx="4878070" cy="9683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21300"/>
              </a:lnSpc>
              <a:spcBef>
                <a:spcPts val="90"/>
              </a:spcBef>
            </a:pPr>
            <a:r>
              <a:rPr dirty="0" sz="1700" spc="75">
                <a:solidFill>
                  <a:srgbClr val="182953"/>
                </a:solidFill>
                <a:latin typeface="Arial"/>
                <a:cs typeface="Arial"/>
              </a:rPr>
              <a:t>The</a:t>
            </a:r>
            <a:r>
              <a:rPr dirty="0" sz="1700" spc="-9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700" spc="55">
                <a:solidFill>
                  <a:srgbClr val="182953"/>
                </a:solidFill>
                <a:latin typeface="Arial"/>
                <a:cs typeface="Arial"/>
              </a:rPr>
              <a:t>restoration</a:t>
            </a:r>
            <a:r>
              <a:rPr dirty="0" sz="1700" spc="-8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700" spc="75">
                <a:solidFill>
                  <a:srgbClr val="182953"/>
                </a:solidFill>
                <a:latin typeface="Arial"/>
                <a:cs typeface="Arial"/>
              </a:rPr>
              <a:t>of</a:t>
            </a:r>
            <a:r>
              <a:rPr dirty="0" sz="1700" spc="-8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700" spc="90">
                <a:solidFill>
                  <a:srgbClr val="182953"/>
                </a:solidFill>
                <a:latin typeface="Arial"/>
                <a:cs typeface="Arial"/>
              </a:rPr>
              <a:t>confidence</a:t>
            </a:r>
            <a:r>
              <a:rPr dirty="0" sz="1700" spc="-8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700" spc="90">
                <a:solidFill>
                  <a:srgbClr val="182953"/>
                </a:solidFill>
                <a:latin typeface="Arial"/>
                <a:cs typeface="Arial"/>
              </a:rPr>
              <a:t>will</a:t>
            </a:r>
            <a:r>
              <a:rPr dirty="0" sz="1700" spc="-8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700" spc="95">
                <a:solidFill>
                  <a:srgbClr val="182953"/>
                </a:solidFill>
                <a:latin typeface="Arial"/>
                <a:cs typeface="Arial"/>
              </a:rPr>
              <a:t>be</a:t>
            </a:r>
            <a:r>
              <a:rPr dirty="0" sz="1700" spc="-9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700" spc="50">
                <a:solidFill>
                  <a:srgbClr val="182953"/>
                </a:solidFill>
                <a:latin typeface="Arial"/>
                <a:cs typeface="Arial"/>
              </a:rPr>
              <a:t>at</a:t>
            </a:r>
            <a:r>
              <a:rPr dirty="0" sz="1700" spc="-8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700" spc="85">
                <a:solidFill>
                  <a:srgbClr val="182953"/>
                </a:solidFill>
                <a:latin typeface="Arial"/>
                <a:cs typeface="Arial"/>
              </a:rPr>
              <a:t>the</a:t>
            </a:r>
            <a:r>
              <a:rPr dirty="0" sz="1700" spc="-8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700" spc="70">
                <a:solidFill>
                  <a:srgbClr val="182953"/>
                </a:solidFill>
                <a:latin typeface="Arial"/>
                <a:cs typeface="Arial"/>
              </a:rPr>
              <a:t>core  </a:t>
            </a:r>
            <a:r>
              <a:rPr dirty="0" sz="1700" spc="75">
                <a:solidFill>
                  <a:srgbClr val="182953"/>
                </a:solidFill>
                <a:latin typeface="Arial"/>
                <a:cs typeface="Arial"/>
              </a:rPr>
              <a:t>of </a:t>
            </a:r>
            <a:r>
              <a:rPr dirty="0" sz="1700" spc="85">
                <a:solidFill>
                  <a:srgbClr val="182953"/>
                </a:solidFill>
                <a:latin typeface="Arial"/>
                <a:cs typeface="Arial"/>
              </a:rPr>
              <a:t>the </a:t>
            </a:r>
            <a:r>
              <a:rPr dirty="0" sz="1700" spc="60">
                <a:solidFill>
                  <a:srgbClr val="182953"/>
                </a:solidFill>
                <a:latin typeface="Arial"/>
                <a:cs typeface="Arial"/>
              </a:rPr>
              <a:t>recovery </a:t>
            </a:r>
            <a:r>
              <a:rPr dirty="0" sz="1700" spc="75">
                <a:solidFill>
                  <a:srgbClr val="182953"/>
                </a:solidFill>
                <a:latin typeface="Arial"/>
                <a:cs typeface="Arial"/>
              </a:rPr>
              <a:t>of </a:t>
            </a:r>
            <a:r>
              <a:rPr dirty="0" sz="1700" spc="85">
                <a:solidFill>
                  <a:srgbClr val="182953"/>
                </a:solidFill>
                <a:latin typeface="Arial"/>
                <a:cs typeface="Arial"/>
              </a:rPr>
              <a:t>the </a:t>
            </a:r>
            <a:r>
              <a:rPr dirty="0" sz="1700" spc="65">
                <a:solidFill>
                  <a:srgbClr val="182953"/>
                </a:solidFill>
                <a:latin typeface="Arial"/>
                <a:cs typeface="Arial"/>
              </a:rPr>
              <a:t>aviation </a:t>
            </a:r>
            <a:r>
              <a:rPr dirty="0" sz="1700" spc="55">
                <a:solidFill>
                  <a:srgbClr val="182953"/>
                </a:solidFill>
                <a:latin typeface="Arial"/>
                <a:cs typeface="Arial"/>
              </a:rPr>
              <a:t>sector </a:t>
            </a:r>
            <a:r>
              <a:rPr dirty="0" sz="1700" spc="95">
                <a:solidFill>
                  <a:srgbClr val="182953"/>
                </a:solidFill>
                <a:latin typeface="Arial"/>
                <a:cs typeface="Arial"/>
              </a:rPr>
              <a:t>and </a:t>
            </a:r>
            <a:r>
              <a:rPr dirty="0" sz="1700" spc="85">
                <a:solidFill>
                  <a:srgbClr val="182953"/>
                </a:solidFill>
                <a:latin typeface="Arial"/>
                <a:cs typeface="Arial"/>
              </a:rPr>
              <a:t>the  </a:t>
            </a:r>
            <a:r>
              <a:rPr dirty="0" sz="1700" spc="95">
                <a:solidFill>
                  <a:srgbClr val="182953"/>
                </a:solidFill>
                <a:latin typeface="Arial"/>
                <a:cs typeface="Arial"/>
              </a:rPr>
              <a:t>economy </a:t>
            </a:r>
            <a:r>
              <a:rPr dirty="0" sz="1700" spc="75">
                <a:solidFill>
                  <a:srgbClr val="182953"/>
                </a:solidFill>
                <a:latin typeface="Arial"/>
                <a:cs typeface="Arial"/>
              </a:rPr>
              <a:t>more</a:t>
            </a:r>
            <a:r>
              <a:rPr dirty="0" sz="1700" spc="-27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700" spc="85">
                <a:solidFill>
                  <a:srgbClr val="182953"/>
                </a:solidFill>
                <a:latin typeface="Arial"/>
                <a:cs typeface="Arial"/>
              </a:rPr>
              <a:t>broadly</a:t>
            </a:r>
            <a:endParaRPr sz="1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88967" y="4942980"/>
            <a:ext cx="250126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360">
                <a:solidFill>
                  <a:srgbClr val="F1EFE1"/>
                </a:solidFill>
                <a:latin typeface="Arial Black"/>
                <a:cs typeface="Arial Black"/>
              </a:rPr>
              <a:t>COVID </a:t>
            </a:r>
            <a:r>
              <a:rPr dirty="0" sz="1200" spc="380">
                <a:solidFill>
                  <a:srgbClr val="F1EFE1"/>
                </a:solidFill>
                <a:latin typeface="Arial Black"/>
                <a:cs typeface="Arial Black"/>
              </a:rPr>
              <a:t>19</a:t>
            </a:r>
            <a:r>
              <a:rPr dirty="0" sz="1200" spc="-204">
                <a:solidFill>
                  <a:srgbClr val="F1EFE1"/>
                </a:solidFill>
                <a:latin typeface="Arial Black"/>
                <a:cs typeface="Arial Black"/>
              </a:rPr>
              <a:t> </a:t>
            </a:r>
            <a:r>
              <a:rPr dirty="0" sz="1200" spc="340">
                <a:solidFill>
                  <a:srgbClr val="F1EFE1"/>
                </a:solidFill>
                <a:latin typeface="Arial Black"/>
                <a:cs typeface="Arial Black"/>
              </a:rPr>
              <a:t>RESPONSE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32231" y="6500214"/>
            <a:ext cx="1641475" cy="2222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300" spc="320">
                <a:solidFill>
                  <a:srgbClr val="F1EFE1"/>
                </a:solidFill>
                <a:latin typeface="Arial Black"/>
                <a:cs typeface="Arial Black"/>
              </a:rPr>
              <a:t>5 </a:t>
            </a:r>
            <a:r>
              <a:rPr dirty="0" sz="1300" spc="295">
                <a:solidFill>
                  <a:srgbClr val="F1EFE1"/>
                </a:solidFill>
                <a:latin typeface="Arial Black"/>
                <a:cs typeface="Arial Black"/>
              </a:rPr>
              <a:t>YEAR</a:t>
            </a:r>
            <a:r>
              <a:rPr dirty="0" sz="1300" spc="-220">
                <a:solidFill>
                  <a:srgbClr val="F1EFE1"/>
                </a:solidFill>
                <a:latin typeface="Arial Black"/>
                <a:cs typeface="Arial Black"/>
              </a:rPr>
              <a:t> </a:t>
            </a:r>
            <a:r>
              <a:rPr dirty="0" sz="1300" spc="350">
                <a:solidFill>
                  <a:srgbClr val="F1EFE1"/>
                </a:solidFill>
                <a:latin typeface="Arial Black"/>
                <a:cs typeface="Arial Black"/>
              </a:rPr>
              <a:t>PLAN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51087" y="3310676"/>
            <a:ext cx="1677670" cy="22987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300" spc="370">
                <a:solidFill>
                  <a:srgbClr val="F1EFE1"/>
                </a:solidFill>
                <a:latin typeface="Arial Black"/>
                <a:cs typeface="Arial Black"/>
              </a:rPr>
              <a:t>OBJECTIVES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536509" y="8667567"/>
            <a:ext cx="2238374" cy="1181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6" name="object 16"/>
          <p:cNvGrpSpPr/>
          <p:nvPr/>
        </p:nvGrpSpPr>
        <p:grpSpPr>
          <a:xfrm>
            <a:off x="7935011" y="3023289"/>
            <a:ext cx="1967230" cy="4001770"/>
            <a:chOff x="7935011" y="3023289"/>
            <a:chExt cx="1967230" cy="4001770"/>
          </a:xfrm>
        </p:grpSpPr>
        <p:sp>
          <p:nvSpPr>
            <p:cNvPr id="17" name="object 17"/>
            <p:cNvSpPr/>
            <p:nvPr/>
          </p:nvSpPr>
          <p:spPr>
            <a:xfrm>
              <a:off x="7935011" y="6237975"/>
              <a:ext cx="787400" cy="787400"/>
            </a:xfrm>
            <a:custGeom>
              <a:avLst/>
              <a:gdLst/>
              <a:ahLst/>
              <a:cxnLst/>
              <a:rect l="l" t="t" r="r" b="b"/>
              <a:pathLst>
                <a:path w="787400" h="787400">
                  <a:moveTo>
                    <a:pt x="393435" y="786871"/>
                  </a:moveTo>
                  <a:lnTo>
                    <a:pt x="354872" y="784976"/>
                  </a:lnTo>
                  <a:lnTo>
                    <a:pt x="316679" y="779311"/>
                  </a:lnTo>
                  <a:lnTo>
                    <a:pt x="279227" y="769930"/>
                  </a:lnTo>
                  <a:lnTo>
                    <a:pt x="242874" y="756923"/>
                  </a:lnTo>
                  <a:lnTo>
                    <a:pt x="207971" y="740414"/>
                  </a:lnTo>
                  <a:lnTo>
                    <a:pt x="174853" y="720565"/>
                  </a:lnTo>
                  <a:lnTo>
                    <a:pt x="143842" y="697566"/>
                  </a:lnTo>
                  <a:lnTo>
                    <a:pt x="115234" y="671637"/>
                  </a:lnTo>
                  <a:lnTo>
                    <a:pt x="89305" y="643028"/>
                  </a:lnTo>
                  <a:lnTo>
                    <a:pt x="66305" y="612017"/>
                  </a:lnTo>
                  <a:lnTo>
                    <a:pt x="46456" y="578899"/>
                  </a:lnTo>
                  <a:lnTo>
                    <a:pt x="29948" y="543997"/>
                  </a:lnTo>
                  <a:lnTo>
                    <a:pt x="16941" y="507643"/>
                  </a:lnTo>
                  <a:lnTo>
                    <a:pt x="7559" y="470192"/>
                  </a:lnTo>
                  <a:lnTo>
                    <a:pt x="1894" y="431998"/>
                  </a:lnTo>
                  <a:lnTo>
                    <a:pt x="0" y="393435"/>
                  </a:lnTo>
                  <a:lnTo>
                    <a:pt x="118" y="383777"/>
                  </a:lnTo>
                  <a:lnTo>
                    <a:pt x="2959" y="345272"/>
                  </a:lnTo>
                  <a:lnTo>
                    <a:pt x="9560" y="307230"/>
                  </a:lnTo>
                  <a:lnTo>
                    <a:pt x="19858" y="270019"/>
                  </a:lnTo>
                  <a:lnTo>
                    <a:pt x="33753" y="233996"/>
                  </a:lnTo>
                  <a:lnTo>
                    <a:pt x="51113" y="199509"/>
                  </a:lnTo>
                  <a:lnTo>
                    <a:pt x="71770" y="166889"/>
                  </a:lnTo>
                  <a:lnTo>
                    <a:pt x="95524" y="136451"/>
                  </a:lnTo>
                  <a:lnTo>
                    <a:pt x="122147" y="108488"/>
                  </a:lnTo>
                  <a:lnTo>
                    <a:pt x="151383" y="83270"/>
                  </a:lnTo>
                  <a:lnTo>
                    <a:pt x="182950" y="61038"/>
                  </a:lnTo>
                  <a:lnTo>
                    <a:pt x="216545" y="42007"/>
                  </a:lnTo>
                  <a:lnTo>
                    <a:pt x="251843" y="26361"/>
                  </a:lnTo>
                  <a:lnTo>
                    <a:pt x="288504" y="14250"/>
                  </a:lnTo>
                  <a:lnTo>
                    <a:pt x="326175" y="5791"/>
                  </a:lnTo>
                  <a:lnTo>
                    <a:pt x="364495" y="1065"/>
                  </a:lnTo>
                  <a:lnTo>
                    <a:pt x="393435" y="0"/>
                  </a:lnTo>
                  <a:lnTo>
                    <a:pt x="403094" y="118"/>
                  </a:lnTo>
                  <a:lnTo>
                    <a:pt x="441599" y="2959"/>
                  </a:lnTo>
                  <a:lnTo>
                    <a:pt x="479641" y="9560"/>
                  </a:lnTo>
                  <a:lnTo>
                    <a:pt x="516851" y="19858"/>
                  </a:lnTo>
                  <a:lnTo>
                    <a:pt x="552874" y="33753"/>
                  </a:lnTo>
                  <a:lnTo>
                    <a:pt x="587362" y="51113"/>
                  </a:lnTo>
                  <a:lnTo>
                    <a:pt x="619981" y="71770"/>
                  </a:lnTo>
                  <a:lnTo>
                    <a:pt x="650419" y="95524"/>
                  </a:lnTo>
                  <a:lnTo>
                    <a:pt x="678382" y="122147"/>
                  </a:lnTo>
                  <a:lnTo>
                    <a:pt x="703601" y="151383"/>
                  </a:lnTo>
                  <a:lnTo>
                    <a:pt x="725832" y="182950"/>
                  </a:lnTo>
                  <a:lnTo>
                    <a:pt x="744863" y="216545"/>
                  </a:lnTo>
                  <a:lnTo>
                    <a:pt x="760509" y="251843"/>
                  </a:lnTo>
                  <a:lnTo>
                    <a:pt x="772620" y="288504"/>
                  </a:lnTo>
                  <a:lnTo>
                    <a:pt x="781080" y="326175"/>
                  </a:lnTo>
                  <a:lnTo>
                    <a:pt x="785806" y="364495"/>
                  </a:lnTo>
                  <a:lnTo>
                    <a:pt x="786871" y="393435"/>
                  </a:lnTo>
                  <a:lnTo>
                    <a:pt x="786753" y="403094"/>
                  </a:lnTo>
                  <a:lnTo>
                    <a:pt x="783912" y="441599"/>
                  </a:lnTo>
                  <a:lnTo>
                    <a:pt x="777311" y="479641"/>
                  </a:lnTo>
                  <a:lnTo>
                    <a:pt x="767013" y="516851"/>
                  </a:lnTo>
                  <a:lnTo>
                    <a:pt x="753117" y="552874"/>
                  </a:lnTo>
                  <a:lnTo>
                    <a:pt x="735757" y="587362"/>
                  </a:lnTo>
                  <a:lnTo>
                    <a:pt x="715100" y="619981"/>
                  </a:lnTo>
                  <a:lnTo>
                    <a:pt x="691347" y="650419"/>
                  </a:lnTo>
                  <a:lnTo>
                    <a:pt x="664724" y="678382"/>
                  </a:lnTo>
                  <a:lnTo>
                    <a:pt x="635487" y="703601"/>
                  </a:lnTo>
                  <a:lnTo>
                    <a:pt x="603921" y="725832"/>
                  </a:lnTo>
                  <a:lnTo>
                    <a:pt x="570326" y="744863"/>
                  </a:lnTo>
                  <a:lnTo>
                    <a:pt x="535028" y="760509"/>
                  </a:lnTo>
                  <a:lnTo>
                    <a:pt x="498367" y="772620"/>
                  </a:lnTo>
                  <a:lnTo>
                    <a:pt x="460695" y="781080"/>
                  </a:lnTo>
                  <a:lnTo>
                    <a:pt x="422375" y="785806"/>
                  </a:lnTo>
                  <a:lnTo>
                    <a:pt x="393435" y="786871"/>
                  </a:lnTo>
                  <a:close/>
                </a:path>
              </a:pathLst>
            </a:custGeom>
            <a:solidFill>
              <a:srgbClr val="FBC2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075005" y="6378275"/>
              <a:ext cx="505459" cy="504825"/>
            </a:xfrm>
            <a:custGeom>
              <a:avLst/>
              <a:gdLst/>
              <a:ahLst/>
              <a:cxnLst/>
              <a:rect l="l" t="t" r="r" b="b"/>
              <a:pathLst>
                <a:path w="505459" h="504825">
                  <a:moveTo>
                    <a:pt x="260110" y="504233"/>
                  </a:moveTo>
                  <a:lnTo>
                    <a:pt x="247197" y="504233"/>
                  </a:lnTo>
                  <a:lnTo>
                    <a:pt x="241663" y="498084"/>
                  </a:lnTo>
                  <a:lnTo>
                    <a:pt x="241663" y="424908"/>
                  </a:lnTo>
                  <a:lnTo>
                    <a:pt x="246582" y="418759"/>
                  </a:lnTo>
                  <a:lnTo>
                    <a:pt x="259495" y="418759"/>
                  </a:lnTo>
                  <a:lnTo>
                    <a:pt x="265029" y="424293"/>
                  </a:lnTo>
                  <a:lnTo>
                    <a:pt x="265029" y="498699"/>
                  </a:lnTo>
                  <a:lnTo>
                    <a:pt x="260110" y="504233"/>
                  </a:lnTo>
                  <a:close/>
                </a:path>
                <a:path w="505459" h="504825">
                  <a:moveTo>
                    <a:pt x="258880" y="85473"/>
                  </a:moveTo>
                  <a:lnTo>
                    <a:pt x="245967" y="85473"/>
                  </a:lnTo>
                  <a:lnTo>
                    <a:pt x="240433" y="79324"/>
                  </a:lnTo>
                  <a:lnTo>
                    <a:pt x="240433" y="6149"/>
                  </a:lnTo>
                  <a:lnTo>
                    <a:pt x="245352" y="0"/>
                  </a:lnTo>
                  <a:lnTo>
                    <a:pt x="258265" y="0"/>
                  </a:lnTo>
                  <a:lnTo>
                    <a:pt x="263800" y="5534"/>
                  </a:lnTo>
                  <a:lnTo>
                    <a:pt x="263800" y="79939"/>
                  </a:lnTo>
                  <a:lnTo>
                    <a:pt x="258880" y="85473"/>
                  </a:lnTo>
                  <a:close/>
                </a:path>
                <a:path w="505459" h="504825">
                  <a:moveTo>
                    <a:pt x="163568" y="110685"/>
                  </a:moveTo>
                  <a:lnTo>
                    <a:pt x="156189" y="108225"/>
                  </a:lnTo>
                  <a:lnTo>
                    <a:pt x="153114" y="104536"/>
                  </a:lnTo>
                  <a:lnTo>
                    <a:pt x="121753" y="49193"/>
                  </a:lnTo>
                  <a:lnTo>
                    <a:pt x="119294" y="44274"/>
                  </a:lnTo>
                  <a:lnTo>
                    <a:pt x="121138" y="36280"/>
                  </a:lnTo>
                  <a:lnTo>
                    <a:pt x="126673" y="33205"/>
                  </a:lnTo>
                  <a:lnTo>
                    <a:pt x="132207" y="29516"/>
                  </a:lnTo>
                  <a:lnTo>
                    <a:pt x="140201" y="31975"/>
                  </a:lnTo>
                  <a:lnTo>
                    <a:pt x="142661" y="36895"/>
                  </a:lnTo>
                  <a:lnTo>
                    <a:pt x="174022" y="92237"/>
                  </a:lnTo>
                  <a:lnTo>
                    <a:pt x="176481" y="96542"/>
                  </a:lnTo>
                  <a:lnTo>
                    <a:pt x="174636" y="104536"/>
                  </a:lnTo>
                  <a:lnTo>
                    <a:pt x="163568" y="110685"/>
                  </a:lnTo>
                  <a:close/>
                </a:path>
                <a:path w="505459" h="504825">
                  <a:moveTo>
                    <a:pt x="340664" y="110070"/>
                  </a:moveTo>
                  <a:lnTo>
                    <a:pt x="329596" y="103921"/>
                  </a:lnTo>
                  <a:lnTo>
                    <a:pt x="327751" y="96542"/>
                  </a:lnTo>
                  <a:lnTo>
                    <a:pt x="330211" y="91622"/>
                  </a:lnTo>
                  <a:lnTo>
                    <a:pt x="361572" y="36280"/>
                  </a:lnTo>
                  <a:lnTo>
                    <a:pt x="364031" y="31975"/>
                  </a:lnTo>
                  <a:lnTo>
                    <a:pt x="372025" y="29516"/>
                  </a:lnTo>
                  <a:lnTo>
                    <a:pt x="377560" y="32590"/>
                  </a:lnTo>
                  <a:lnTo>
                    <a:pt x="383709" y="35665"/>
                  </a:lnTo>
                  <a:lnTo>
                    <a:pt x="384939" y="43044"/>
                  </a:lnTo>
                  <a:lnTo>
                    <a:pt x="382479" y="47963"/>
                  </a:lnTo>
                  <a:lnTo>
                    <a:pt x="351118" y="103306"/>
                  </a:lnTo>
                  <a:lnTo>
                    <a:pt x="348044" y="107610"/>
                  </a:lnTo>
                  <a:lnTo>
                    <a:pt x="340664" y="110070"/>
                  </a:lnTo>
                  <a:close/>
                </a:path>
                <a:path w="505459" h="504825">
                  <a:moveTo>
                    <a:pt x="252116" y="398467"/>
                  </a:moveTo>
                  <a:lnTo>
                    <a:pt x="206327" y="391048"/>
                  </a:lnTo>
                  <a:lnTo>
                    <a:pt x="166500" y="370407"/>
                  </a:lnTo>
                  <a:lnTo>
                    <a:pt x="135055" y="338962"/>
                  </a:lnTo>
                  <a:lnTo>
                    <a:pt x="114414" y="299135"/>
                  </a:lnTo>
                  <a:lnTo>
                    <a:pt x="106995" y="253346"/>
                  </a:lnTo>
                  <a:lnTo>
                    <a:pt x="114414" y="207557"/>
                  </a:lnTo>
                  <a:lnTo>
                    <a:pt x="135055" y="167730"/>
                  </a:lnTo>
                  <a:lnTo>
                    <a:pt x="166500" y="136285"/>
                  </a:lnTo>
                  <a:lnTo>
                    <a:pt x="206327" y="115644"/>
                  </a:lnTo>
                  <a:lnTo>
                    <a:pt x="252116" y="108225"/>
                  </a:lnTo>
                  <a:lnTo>
                    <a:pt x="298142" y="115585"/>
                  </a:lnTo>
                  <a:lnTo>
                    <a:pt x="337998" y="136108"/>
                  </a:lnTo>
                  <a:lnTo>
                    <a:pt x="357464" y="155574"/>
                  </a:lnTo>
                  <a:lnTo>
                    <a:pt x="246582" y="155574"/>
                  </a:lnTo>
                  <a:lnTo>
                    <a:pt x="241663" y="160493"/>
                  </a:lnTo>
                  <a:lnTo>
                    <a:pt x="241663" y="179556"/>
                  </a:lnTo>
                  <a:lnTo>
                    <a:pt x="229364" y="179556"/>
                  </a:lnTo>
                  <a:lnTo>
                    <a:pt x="208130" y="189933"/>
                  </a:lnTo>
                  <a:lnTo>
                    <a:pt x="191393" y="206305"/>
                  </a:lnTo>
                  <a:lnTo>
                    <a:pt x="180421" y="227289"/>
                  </a:lnTo>
                  <a:lnTo>
                    <a:pt x="176481" y="251501"/>
                  </a:lnTo>
                  <a:lnTo>
                    <a:pt x="182419" y="280960"/>
                  </a:lnTo>
                  <a:lnTo>
                    <a:pt x="198618" y="304999"/>
                  </a:lnTo>
                  <a:lnTo>
                    <a:pt x="222658" y="321198"/>
                  </a:lnTo>
                  <a:lnTo>
                    <a:pt x="252116" y="327136"/>
                  </a:lnTo>
                  <a:lnTo>
                    <a:pt x="375306" y="327136"/>
                  </a:lnTo>
                  <a:lnTo>
                    <a:pt x="369177" y="338962"/>
                  </a:lnTo>
                  <a:lnTo>
                    <a:pt x="337733" y="370407"/>
                  </a:lnTo>
                  <a:lnTo>
                    <a:pt x="297906" y="391048"/>
                  </a:lnTo>
                  <a:lnTo>
                    <a:pt x="252116" y="398467"/>
                  </a:lnTo>
                  <a:close/>
                </a:path>
                <a:path w="505459" h="504825">
                  <a:moveTo>
                    <a:pt x="407691" y="175866"/>
                  </a:moveTo>
                  <a:lnTo>
                    <a:pt x="399697" y="174022"/>
                  </a:lnTo>
                  <a:lnTo>
                    <a:pt x="393548" y="162953"/>
                  </a:lnTo>
                  <a:lnTo>
                    <a:pt x="396007" y="155574"/>
                  </a:lnTo>
                  <a:lnTo>
                    <a:pt x="399697" y="152499"/>
                  </a:lnTo>
                  <a:lnTo>
                    <a:pt x="455039" y="121138"/>
                  </a:lnTo>
                  <a:lnTo>
                    <a:pt x="459959" y="118679"/>
                  </a:lnTo>
                  <a:lnTo>
                    <a:pt x="467953" y="120524"/>
                  </a:lnTo>
                  <a:lnTo>
                    <a:pt x="471027" y="126058"/>
                  </a:lnTo>
                  <a:lnTo>
                    <a:pt x="474717" y="131592"/>
                  </a:lnTo>
                  <a:lnTo>
                    <a:pt x="472257" y="139586"/>
                  </a:lnTo>
                  <a:lnTo>
                    <a:pt x="467338" y="142046"/>
                  </a:lnTo>
                  <a:lnTo>
                    <a:pt x="407691" y="175866"/>
                  </a:lnTo>
                  <a:close/>
                </a:path>
                <a:path w="505459" h="504825">
                  <a:moveTo>
                    <a:pt x="96542" y="176481"/>
                  </a:moveTo>
                  <a:lnTo>
                    <a:pt x="32590" y="140201"/>
                  </a:lnTo>
                  <a:lnTo>
                    <a:pt x="30131" y="132207"/>
                  </a:lnTo>
                  <a:lnTo>
                    <a:pt x="33205" y="126673"/>
                  </a:lnTo>
                  <a:lnTo>
                    <a:pt x="36280" y="120524"/>
                  </a:lnTo>
                  <a:lnTo>
                    <a:pt x="43659" y="119294"/>
                  </a:lnTo>
                  <a:lnTo>
                    <a:pt x="48578" y="121753"/>
                  </a:lnTo>
                  <a:lnTo>
                    <a:pt x="108225" y="155574"/>
                  </a:lnTo>
                  <a:lnTo>
                    <a:pt x="110685" y="163568"/>
                  </a:lnTo>
                  <a:lnTo>
                    <a:pt x="104536" y="174636"/>
                  </a:lnTo>
                  <a:lnTo>
                    <a:pt x="96542" y="176481"/>
                  </a:lnTo>
                  <a:close/>
                </a:path>
                <a:path w="505459" h="504825">
                  <a:moveTo>
                    <a:pt x="292844" y="225060"/>
                  </a:moveTo>
                  <a:lnTo>
                    <a:pt x="258265" y="225060"/>
                  </a:lnTo>
                  <a:lnTo>
                    <a:pt x="263185" y="220140"/>
                  </a:lnTo>
                  <a:lnTo>
                    <a:pt x="263185" y="161108"/>
                  </a:lnTo>
                  <a:lnTo>
                    <a:pt x="258880" y="155574"/>
                  </a:lnTo>
                  <a:lnTo>
                    <a:pt x="357464" y="155574"/>
                  </a:lnTo>
                  <a:lnTo>
                    <a:pt x="369354" y="167464"/>
                  </a:lnTo>
                  <a:lnTo>
                    <a:pt x="375264" y="178941"/>
                  </a:lnTo>
                  <a:lnTo>
                    <a:pt x="273638" y="178941"/>
                  </a:lnTo>
                  <a:lnTo>
                    <a:pt x="273638" y="207227"/>
                  </a:lnTo>
                  <a:lnTo>
                    <a:pt x="284611" y="215096"/>
                  </a:lnTo>
                  <a:lnTo>
                    <a:pt x="292844" y="225060"/>
                  </a:lnTo>
                  <a:close/>
                </a:path>
                <a:path w="505459" h="504825">
                  <a:moveTo>
                    <a:pt x="375306" y="327136"/>
                  </a:moveTo>
                  <a:lnTo>
                    <a:pt x="252116" y="327136"/>
                  </a:lnTo>
                  <a:lnTo>
                    <a:pt x="281555" y="321189"/>
                  </a:lnTo>
                  <a:lnTo>
                    <a:pt x="305460" y="304922"/>
                  </a:lnTo>
                  <a:lnTo>
                    <a:pt x="321295" y="280700"/>
                  </a:lnTo>
                  <a:lnTo>
                    <a:pt x="326521" y="250886"/>
                  </a:lnTo>
                  <a:lnTo>
                    <a:pt x="322582" y="226674"/>
                  </a:lnTo>
                  <a:lnTo>
                    <a:pt x="311610" y="205690"/>
                  </a:lnTo>
                  <a:lnTo>
                    <a:pt x="294872" y="189318"/>
                  </a:lnTo>
                  <a:lnTo>
                    <a:pt x="273638" y="178941"/>
                  </a:lnTo>
                  <a:lnTo>
                    <a:pt x="375264" y="178941"/>
                  </a:lnTo>
                  <a:lnTo>
                    <a:pt x="389830" y="207227"/>
                  </a:lnTo>
                  <a:lnTo>
                    <a:pt x="389915" y="207557"/>
                  </a:lnTo>
                  <a:lnTo>
                    <a:pt x="397237" y="253346"/>
                  </a:lnTo>
                  <a:lnTo>
                    <a:pt x="389819" y="299135"/>
                  </a:lnTo>
                  <a:lnTo>
                    <a:pt x="375306" y="327136"/>
                  </a:lnTo>
                  <a:close/>
                </a:path>
                <a:path w="505459" h="504825">
                  <a:moveTo>
                    <a:pt x="251501" y="300695"/>
                  </a:moveTo>
                  <a:lnTo>
                    <a:pt x="232400" y="296813"/>
                  </a:lnTo>
                  <a:lnTo>
                    <a:pt x="216758" y="286244"/>
                  </a:lnTo>
                  <a:lnTo>
                    <a:pt x="206189" y="270602"/>
                  </a:lnTo>
                  <a:lnTo>
                    <a:pt x="202308" y="251501"/>
                  </a:lnTo>
                  <a:lnTo>
                    <a:pt x="204291" y="237752"/>
                  </a:lnTo>
                  <a:lnTo>
                    <a:pt x="209841" y="225521"/>
                  </a:lnTo>
                  <a:lnTo>
                    <a:pt x="218392" y="215356"/>
                  </a:lnTo>
                  <a:lnTo>
                    <a:pt x="229364" y="207842"/>
                  </a:lnTo>
                  <a:lnTo>
                    <a:pt x="229364" y="179556"/>
                  </a:lnTo>
                  <a:lnTo>
                    <a:pt x="241663" y="179556"/>
                  </a:lnTo>
                  <a:lnTo>
                    <a:pt x="241663" y="219525"/>
                  </a:lnTo>
                  <a:lnTo>
                    <a:pt x="246582" y="225060"/>
                  </a:lnTo>
                  <a:lnTo>
                    <a:pt x="292844" y="225060"/>
                  </a:lnTo>
                  <a:lnTo>
                    <a:pt x="293162" y="225444"/>
                  </a:lnTo>
                  <a:lnTo>
                    <a:pt x="298717" y="237762"/>
                  </a:lnTo>
                  <a:lnTo>
                    <a:pt x="300695" y="251501"/>
                  </a:lnTo>
                  <a:lnTo>
                    <a:pt x="296813" y="270602"/>
                  </a:lnTo>
                  <a:lnTo>
                    <a:pt x="286244" y="286244"/>
                  </a:lnTo>
                  <a:lnTo>
                    <a:pt x="270602" y="296813"/>
                  </a:lnTo>
                  <a:lnTo>
                    <a:pt x="251501" y="300695"/>
                  </a:lnTo>
                  <a:close/>
                </a:path>
                <a:path w="505459" h="504825">
                  <a:moveTo>
                    <a:pt x="79939" y="263800"/>
                  </a:moveTo>
                  <a:lnTo>
                    <a:pt x="74405" y="263185"/>
                  </a:lnTo>
                  <a:lnTo>
                    <a:pt x="6149" y="263185"/>
                  </a:lnTo>
                  <a:lnTo>
                    <a:pt x="0" y="258265"/>
                  </a:lnTo>
                  <a:lnTo>
                    <a:pt x="0" y="245352"/>
                  </a:lnTo>
                  <a:lnTo>
                    <a:pt x="5534" y="239818"/>
                  </a:lnTo>
                  <a:lnTo>
                    <a:pt x="80554" y="239818"/>
                  </a:lnTo>
                  <a:lnTo>
                    <a:pt x="86088" y="244737"/>
                  </a:lnTo>
                  <a:lnTo>
                    <a:pt x="86088" y="258265"/>
                  </a:lnTo>
                  <a:lnTo>
                    <a:pt x="79939" y="263800"/>
                  </a:lnTo>
                  <a:close/>
                </a:path>
                <a:path w="505459" h="504825">
                  <a:moveTo>
                    <a:pt x="498699" y="263800"/>
                  </a:moveTo>
                  <a:lnTo>
                    <a:pt x="493779" y="263185"/>
                  </a:lnTo>
                  <a:lnTo>
                    <a:pt x="425523" y="263185"/>
                  </a:lnTo>
                  <a:lnTo>
                    <a:pt x="419374" y="258265"/>
                  </a:lnTo>
                  <a:lnTo>
                    <a:pt x="419374" y="245352"/>
                  </a:lnTo>
                  <a:lnTo>
                    <a:pt x="424908" y="239818"/>
                  </a:lnTo>
                  <a:lnTo>
                    <a:pt x="499314" y="239818"/>
                  </a:lnTo>
                  <a:lnTo>
                    <a:pt x="504848" y="244737"/>
                  </a:lnTo>
                  <a:lnTo>
                    <a:pt x="504848" y="258265"/>
                  </a:lnTo>
                  <a:lnTo>
                    <a:pt x="498699" y="263800"/>
                  </a:lnTo>
                  <a:close/>
                </a:path>
                <a:path w="505459" h="504825">
                  <a:moveTo>
                    <a:pt x="460574" y="384324"/>
                  </a:moveTo>
                  <a:lnTo>
                    <a:pt x="396622" y="348044"/>
                  </a:lnTo>
                  <a:lnTo>
                    <a:pt x="394162" y="340050"/>
                  </a:lnTo>
                  <a:lnTo>
                    <a:pt x="397237" y="334515"/>
                  </a:lnTo>
                  <a:lnTo>
                    <a:pt x="400312" y="328366"/>
                  </a:lnTo>
                  <a:lnTo>
                    <a:pt x="407691" y="327136"/>
                  </a:lnTo>
                  <a:lnTo>
                    <a:pt x="412610" y="329596"/>
                  </a:lnTo>
                  <a:lnTo>
                    <a:pt x="472257" y="363416"/>
                  </a:lnTo>
                  <a:lnTo>
                    <a:pt x="474717" y="371410"/>
                  </a:lnTo>
                  <a:lnTo>
                    <a:pt x="471642" y="376945"/>
                  </a:lnTo>
                  <a:lnTo>
                    <a:pt x="467953" y="383094"/>
                  </a:lnTo>
                  <a:lnTo>
                    <a:pt x="460574" y="384324"/>
                  </a:lnTo>
                  <a:close/>
                </a:path>
                <a:path w="505459" h="504825">
                  <a:moveTo>
                    <a:pt x="44889" y="384939"/>
                  </a:moveTo>
                  <a:lnTo>
                    <a:pt x="36895" y="383094"/>
                  </a:lnTo>
                  <a:lnTo>
                    <a:pt x="33820" y="377560"/>
                  </a:lnTo>
                  <a:lnTo>
                    <a:pt x="30131" y="372025"/>
                  </a:lnTo>
                  <a:lnTo>
                    <a:pt x="32590" y="364031"/>
                  </a:lnTo>
                  <a:lnTo>
                    <a:pt x="92237" y="330211"/>
                  </a:lnTo>
                  <a:lnTo>
                    <a:pt x="97157" y="327751"/>
                  </a:lnTo>
                  <a:lnTo>
                    <a:pt x="105151" y="329596"/>
                  </a:lnTo>
                  <a:lnTo>
                    <a:pt x="108225" y="335130"/>
                  </a:lnTo>
                  <a:lnTo>
                    <a:pt x="111915" y="340664"/>
                  </a:lnTo>
                  <a:lnTo>
                    <a:pt x="109455" y="348658"/>
                  </a:lnTo>
                  <a:lnTo>
                    <a:pt x="104536" y="351118"/>
                  </a:lnTo>
                  <a:lnTo>
                    <a:pt x="44889" y="384939"/>
                  </a:lnTo>
                  <a:close/>
                </a:path>
                <a:path w="505459" h="504825">
                  <a:moveTo>
                    <a:pt x="372640" y="474102"/>
                  </a:moveTo>
                  <a:lnTo>
                    <a:pt x="364646" y="471642"/>
                  </a:lnTo>
                  <a:lnTo>
                    <a:pt x="362187" y="467338"/>
                  </a:lnTo>
                  <a:lnTo>
                    <a:pt x="330826" y="411995"/>
                  </a:lnTo>
                  <a:lnTo>
                    <a:pt x="328366" y="407076"/>
                  </a:lnTo>
                  <a:lnTo>
                    <a:pt x="330211" y="399082"/>
                  </a:lnTo>
                  <a:lnTo>
                    <a:pt x="335745" y="396007"/>
                  </a:lnTo>
                  <a:lnTo>
                    <a:pt x="341279" y="392318"/>
                  </a:lnTo>
                  <a:lnTo>
                    <a:pt x="349273" y="394777"/>
                  </a:lnTo>
                  <a:lnTo>
                    <a:pt x="351733" y="399697"/>
                  </a:lnTo>
                  <a:lnTo>
                    <a:pt x="383094" y="455039"/>
                  </a:lnTo>
                  <a:lnTo>
                    <a:pt x="385554" y="459344"/>
                  </a:lnTo>
                  <a:lnTo>
                    <a:pt x="383709" y="467338"/>
                  </a:lnTo>
                  <a:lnTo>
                    <a:pt x="378175" y="470412"/>
                  </a:lnTo>
                  <a:lnTo>
                    <a:pt x="372640" y="474102"/>
                  </a:lnTo>
                  <a:close/>
                </a:path>
                <a:path w="505459" h="504825">
                  <a:moveTo>
                    <a:pt x="132207" y="474102"/>
                  </a:moveTo>
                  <a:lnTo>
                    <a:pt x="126673" y="471027"/>
                  </a:lnTo>
                  <a:lnTo>
                    <a:pt x="121138" y="467338"/>
                  </a:lnTo>
                  <a:lnTo>
                    <a:pt x="119294" y="459959"/>
                  </a:lnTo>
                  <a:lnTo>
                    <a:pt x="121753" y="455654"/>
                  </a:lnTo>
                  <a:lnTo>
                    <a:pt x="153114" y="400312"/>
                  </a:lnTo>
                  <a:lnTo>
                    <a:pt x="155574" y="396007"/>
                  </a:lnTo>
                  <a:lnTo>
                    <a:pt x="163568" y="393548"/>
                  </a:lnTo>
                  <a:lnTo>
                    <a:pt x="169102" y="396622"/>
                  </a:lnTo>
                  <a:lnTo>
                    <a:pt x="175251" y="399697"/>
                  </a:lnTo>
                  <a:lnTo>
                    <a:pt x="176481" y="407076"/>
                  </a:lnTo>
                  <a:lnTo>
                    <a:pt x="174022" y="411995"/>
                  </a:lnTo>
                  <a:lnTo>
                    <a:pt x="142661" y="467338"/>
                  </a:lnTo>
                  <a:lnTo>
                    <a:pt x="139586" y="471642"/>
                  </a:lnTo>
                  <a:lnTo>
                    <a:pt x="132207" y="4741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721882" y="4630643"/>
              <a:ext cx="787400" cy="787400"/>
            </a:xfrm>
            <a:custGeom>
              <a:avLst/>
              <a:gdLst/>
              <a:ahLst/>
              <a:cxnLst/>
              <a:rect l="l" t="t" r="r" b="b"/>
              <a:pathLst>
                <a:path w="787400" h="787400">
                  <a:moveTo>
                    <a:pt x="393435" y="786871"/>
                  </a:moveTo>
                  <a:lnTo>
                    <a:pt x="354872" y="784976"/>
                  </a:lnTo>
                  <a:lnTo>
                    <a:pt x="316679" y="779311"/>
                  </a:lnTo>
                  <a:lnTo>
                    <a:pt x="279227" y="769930"/>
                  </a:lnTo>
                  <a:lnTo>
                    <a:pt x="242874" y="756923"/>
                  </a:lnTo>
                  <a:lnTo>
                    <a:pt x="207971" y="740414"/>
                  </a:lnTo>
                  <a:lnTo>
                    <a:pt x="174853" y="720565"/>
                  </a:lnTo>
                  <a:lnTo>
                    <a:pt x="143842" y="697566"/>
                  </a:lnTo>
                  <a:lnTo>
                    <a:pt x="115234" y="671637"/>
                  </a:lnTo>
                  <a:lnTo>
                    <a:pt x="89305" y="643028"/>
                  </a:lnTo>
                  <a:lnTo>
                    <a:pt x="66305" y="612017"/>
                  </a:lnTo>
                  <a:lnTo>
                    <a:pt x="46456" y="578899"/>
                  </a:lnTo>
                  <a:lnTo>
                    <a:pt x="29948" y="543997"/>
                  </a:lnTo>
                  <a:lnTo>
                    <a:pt x="16941" y="507643"/>
                  </a:lnTo>
                  <a:lnTo>
                    <a:pt x="7559" y="470192"/>
                  </a:lnTo>
                  <a:lnTo>
                    <a:pt x="1894" y="431998"/>
                  </a:lnTo>
                  <a:lnTo>
                    <a:pt x="0" y="393435"/>
                  </a:lnTo>
                  <a:lnTo>
                    <a:pt x="118" y="383777"/>
                  </a:lnTo>
                  <a:lnTo>
                    <a:pt x="2959" y="345272"/>
                  </a:lnTo>
                  <a:lnTo>
                    <a:pt x="9560" y="307230"/>
                  </a:lnTo>
                  <a:lnTo>
                    <a:pt x="19858" y="270019"/>
                  </a:lnTo>
                  <a:lnTo>
                    <a:pt x="33753" y="233996"/>
                  </a:lnTo>
                  <a:lnTo>
                    <a:pt x="51113" y="199509"/>
                  </a:lnTo>
                  <a:lnTo>
                    <a:pt x="71770" y="166889"/>
                  </a:lnTo>
                  <a:lnTo>
                    <a:pt x="95524" y="136451"/>
                  </a:lnTo>
                  <a:lnTo>
                    <a:pt x="122147" y="108488"/>
                  </a:lnTo>
                  <a:lnTo>
                    <a:pt x="151383" y="83270"/>
                  </a:lnTo>
                  <a:lnTo>
                    <a:pt x="182950" y="61038"/>
                  </a:lnTo>
                  <a:lnTo>
                    <a:pt x="216545" y="42007"/>
                  </a:lnTo>
                  <a:lnTo>
                    <a:pt x="251843" y="26361"/>
                  </a:lnTo>
                  <a:lnTo>
                    <a:pt x="288504" y="14250"/>
                  </a:lnTo>
                  <a:lnTo>
                    <a:pt x="326175" y="5791"/>
                  </a:lnTo>
                  <a:lnTo>
                    <a:pt x="364495" y="1065"/>
                  </a:lnTo>
                  <a:lnTo>
                    <a:pt x="393435" y="0"/>
                  </a:lnTo>
                  <a:lnTo>
                    <a:pt x="403094" y="118"/>
                  </a:lnTo>
                  <a:lnTo>
                    <a:pt x="441599" y="2959"/>
                  </a:lnTo>
                  <a:lnTo>
                    <a:pt x="479641" y="9560"/>
                  </a:lnTo>
                  <a:lnTo>
                    <a:pt x="516851" y="19858"/>
                  </a:lnTo>
                  <a:lnTo>
                    <a:pt x="552874" y="33753"/>
                  </a:lnTo>
                  <a:lnTo>
                    <a:pt x="587362" y="51113"/>
                  </a:lnTo>
                  <a:lnTo>
                    <a:pt x="619981" y="71770"/>
                  </a:lnTo>
                  <a:lnTo>
                    <a:pt x="650419" y="95524"/>
                  </a:lnTo>
                  <a:lnTo>
                    <a:pt x="678382" y="122147"/>
                  </a:lnTo>
                  <a:lnTo>
                    <a:pt x="703601" y="151383"/>
                  </a:lnTo>
                  <a:lnTo>
                    <a:pt x="725832" y="182950"/>
                  </a:lnTo>
                  <a:lnTo>
                    <a:pt x="744863" y="216545"/>
                  </a:lnTo>
                  <a:lnTo>
                    <a:pt x="760509" y="251843"/>
                  </a:lnTo>
                  <a:lnTo>
                    <a:pt x="772620" y="288504"/>
                  </a:lnTo>
                  <a:lnTo>
                    <a:pt x="781080" y="326175"/>
                  </a:lnTo>
                  <a:lnTo>
                    <a:pt x="785806" y="364495"/>
                  </a:lnTo>
                  <a:lnTo>
                    <a:pt x="786871" y="393435"/>
                  </a:lnTo>
                  <a:lnTo>
                    <a:pt x="786753" y="403094"/>
                  </a:lnTo>
                  <a:lnTo>
                    <a:pt x="783912" y="441599"/>
                  </a:lnTo>
                  <a:lnTo>
                    <a:pt x="777311" y="479641"/>
                  </a:lnTo>
                  <a:lnTo>
                    <a:pt x="767013" y="516851"/>
                  </a:lnTo>
                  <a:lnTo>
                    <a:pt x="753117" y="552874"/>
                  </a:lnTo>
                  <a:lnTo>
                    <a:pt x="735757" y="587362"/>
                  </a:lnTo>
                  <a:lnTo>
                    <a:pt x="715100" y="619981"/>
                  </a:lnTo>
                  <a:lnTo>
                    <a:pt x="691347" y="650419"/>
                  </a:lnTo>
                  <a:lnTo>
                    <a:pt x="664724" y="678382"/>
                  </a:lnTo>
                  <a:lnTo>
                    <a:pt x="635487" y="703601"/>
                  </a:lnTo>
                  <a:lnTo>
                    <a:pt x="603921" y="725832"/>
                  </a:lnTo>
                  <a:lnTo>
                    <a:pt x="570326" y="744863"/>
                  </a:lnTo>
                  <a:lnTo>
                    <a:pt x="535028" y="760509"/>
                  </a:lnTo>
                  <a:lnTo>
                    <a:pt x="498367" y="772620"/>
                  </a:lnTo>
                  <a:lnTo>
                    <a:pt x="460695" y="781080"/>
                  </a:lnTo>
                  <a:lnTo>
                    <a:pt x="422375" y="785806"/>
                  </a:lnTo>
                  <a:lnTo>
                    <a:pt x="393435" y="786871"/>
                  </a:lnTo>
                  <a:close/>
                </a:path>
              </a:pathLst>
            </a:custGeom>
            <a:solidFill>
              <a:srgbClr val="FD69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115318" y="3023289"/>
              <a:ext cx="787400" cy="787400"/>
            </a:xfrm>
            <a:custGeom>
              <a:avLst/>
              <a:gdLst/>
              <a:ahLst/>
              <a:cxnLst/>
              <a:rect l="l" t="t" r="r" b="b"/>
              <a:pathLst>
                <a:path w="787400" h="787400">
                  <a:moveTo>
                    <a:pt x="393435" y="786871"/>
                  </a:moveTo>
                  <a:lnTo>
                    <a:pt x="354872" y="784976"/>
                  </a:lnTo>
                  <a:lnTo>
                    <a:pt x="316679" y="779311"/>
                  </a:lnTo>
                  <a:lnTo>
                    <a:pt x="279227" y="769930"/>
                  </a:lnTo>
                  <a:lnTo>
                    <a:pt x="242874" y="756923"/>
                  </a:lnTo>
                  <a:lnTo>
                    <a:pt x="207971" y="740414"/>
                  </a:lnTo>
                  <a:lnTo>
                    <a:pt x="174853" y="720565"/>
                  </a:lnTo>
                  <a:lnTo>
                    <a:pt x="143842" y="697566"/>
                  </a:lnTo>
                  <a:lnTo>
                    <a:pt x="115234" y="671637"/>
                  </a:lnTo>
                  <a:lnTo>
                    <a:pt x="89305" y="643028"/>
                  </a:lnTo>
                  <a:lnTo>
                    <a:pt x="66305" y="612017"/>
                  </a:lnTo>
                  <a:lnTo>
                    <a:pt x="46456" y="578899"/>
                  </a:lnTo>
                  <a:lnTo>
                    <a:pt x="29948" y="543997"/>
                  </a:lnTo>
                  <a:lnTo>
                    <a:pt x="16941" y="507643"/>
                  </a:lnTo>
                  <a:lnTo>
                    <a:pt x="7559" y="470192"/>
                  </a:lnTo>
                  <a:lnTo>
                    <a:pt x="1894" y="431998"/>
                  </a:lnTo>
                  <a:lnTo>
                    <a:pt x="0" y="393435"/>
                  </a:lnTo>
                  <a:lnTo>
                    <a:pt x="118" y="383777"/>
                  </a:lnTo>
                  <a:lnTo>
                    <a:pt x="2959" y="345272"/>
                  </a:lnTo>
                  <a:lnTo>
                    <a:pt x="9560" y="307230"/>
                  </a:lnTo>
                  <a:lnTo>
                    <a:pt x="19858" y="270019"/>
                  </a:lnTo>
                  <a:lnTo>
                    <a:pt x="33753" y="233996"/>
                  </a:lnTo>
                  <a:lnTo>
                    <a:pt x="51113" y="199509"/>
                  </a:lnTo>
                  <a:lnTo>
                    <a:pt x="71770" y="166889"/>
                  </a:lnTo>
                  <a:lnTo>
                    <a:pt x="95524" y="136451"/>
                  </a:lnTo>
                  <a:lnTo>
                    <a:pt x="122147" y="108488"/>
                  </a:lnTo>
                  <a:lnTo>
                    <a:pt x="151383" y="83270"/>
                  </a:lnTo>
                  <a:lnTo>
                    <a:pt x="182950" y="61038"/>
                  </a:lnTo>
                  <a:lnTo>
                    <a:pt x="216545" y="42007"/>
                  </a:lnTo>
                  <a:lnTo>
                    <a:pt x="251843" y="26361"/>
                  </a:lnTo>
                  <a:lnTo>
                    <a:pt x="288504" y="14250"/>
                  </a:lnTo>
                  <a:lnTo>
                    <a:pt x="326175" y="5791"/>
                  </a:lnTo>
                  <a:lnTo>
                    <a:pt x="364495" y="1065"/>
                  </a:lnTo>
                  <a:lnTo>
                    <a:pt x="393435" y="0"/>
                  </a:lnTo>
                  <a:lnTo>
                    <a:pt x="403094" y="118"/>
                  </a:lnTo>
                  <a:lnTo>
                    <a:pt x="441599" y="2959"/>
                  </a:lnTo>
                  <a:lnTo>
                    <a:pt x="479641" y="9560"/>
                  </a:lnTo>
                  <a:lnTo>
                    <a:pt x="516851" y="19858"/>
                  </a:lnTo>
                  <a:lnTo>
                    <a:pt x="552874" y="33753"/>
                  </a:lnTo>
                  <a:lnTo>
                    <a:pt x="587362" y="51113"/>
                  </a:lnTo>
                  <a:lnTo>
                    <a:pt x="619981" y="71770"/>
                  </a:lnTo>
                  <a:lnTo>
                    <a:pt x="650419" y="95524"/>
                  </a:lnTo>
                  <a:lnTo>
                    <a:pt x="678382" y="122147"/>
                  </a:lnTo>
                  <a:lnTo>
                    <a:pt x="703601" y="151383"/>
                  </a:lnTo>
                  <a:lnTo>
                    <a:pt x="725832" y="182950"/>
                  </a:lnTo>
                  <a:lnTo>
                    <a:pt x="744863" y="216545"/>
                  </a:lnTo>
                  <a:lnTo>
                    <a:pt x="760509" y="251843"/>
                  </a:lnTo>
                  <a:lnTo>
                    <a:pt x="772620" y="288504"/>
                  </a:lnTo>
                  <a:lnTo>
                    <a:pt x="781080" y="326175"/>
                  </a:lnTo>
                  <a:lnTo>
                    <a:pt x="785806" y="364495"/>
                  </a:lnTo>
                  <a:lnTo>
                    <a:pt x="786871" y="393435"/>
                  </a:lnTo>
                  <a:lnTo>
                    <a:pt x="786753" y="403094"/>
                  </a:lnTo>
                  <a:lnTo>
                    <a:pt x="783912" y="441599"/>
                  </a:lnTo>
                  <a:lnTo>
                    <a:pt x="777311" y="479641"/>
                  </a:lnTo>
                  <a:lnTo>
                    <a:pt x="767013" y="516851"/>
                  </a:lnTo>
                  <a:lnTo>
                    <a:pt x="753117" y="552874"/>
                  </a:lnTo>
                  <a:lnTo>
                    <a:pt x="735757" y="587362"/>
                  </a:lnTo>
                  <a:lnTo>
                    <a:pt x="715100" y="619981"/>
                  </a:lnTo>
                  <a:lnTo>
                    <a:pt x="691347" y="650419"/>
                  </a:lnTo>
                  <a:lnTo>
                    <a:pt x="664724" y="678382"/>
                  </a:lnTo>
                  <a:lnTo>
                    <a:pt x="635487" y="703601"/>
                  </a:lnTo>
                  <a:lnTo>
                    <a:pt x="603921" y="725832"/>
                  </a:lnTo>
                  <a:lnTo>
                    <a:pt x="570326" y="744863"/>
                  </a:lnTo>
                  <a:lnTo>
                    <a:pt x="535028" y="760509"/>
                  </a:lnTo>
                  <a:lnTo>
                    <a:pt x="498367" y="772620"/>
                  </a:lnTo>
                  <a:lnTo>
                    <a:pt x="460695" y="781080"/>
                  </a:lnTo>
                  <a:lnTo>
                    <a:pt x="422375" y="785806"/>
                  </a:lnTo>
                  <a:lnTo>
                    <a:pt x="393435" y="786871"/>
                  </a:lnTo>
                  <a:close/>
                </a:path>
              </a:pathLst>
            </a:custGeom>
            <a:solidFill>
              <a:srgbClr val="C41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798783" y="4714153"/>
              <a:ext cx="636871" cy="63626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239756" y="3107112"/>
              <a:ext cx="542925" cy="539115"/>
            </a:xfrm>
            <a:custGeom>
              <a:avLst/>
              <a:gdLst/>
              <a:ahLst/>
              <a:cxnLst/>
              <a:rect l="l" t="t" r="r" b="b"/>
              <a:pathLst>
                <a:path w="542925" h="539114">
                  <a:moveTo>
                    <a:pt x="177637" y="346410"/>
                  </a:moveTo>
                  <a:lnTo>
                    <a:pt x="170264" y="346038"/>
                  </a:lnTo>
                  <a:lnTo>
                    <a:pt x="163358" y="342755"/>
                  </a:lnTo>
                  <a:lnTo>
                    <a:pt x="2714" y="222271"/>
                  </a:lnTo>
                  <a:lnTo>
                    <a:pt x="0" y="213608"/>
                  </a:lnTo>
                  <a:lnTo>
                    <a:pt x="5236" y="197878"/>
                  </a:lnTo>
                  <a:lnTo>
                    <a:pt x="12610" y="192584"/>
                  </a:lnTo>
                  <a:lnTo>
                    <a:pt x="199091" y="192584"/>
                  </a:lnTo>
                  <a:lnTo>
                    <a:pt x="255194" y="5583"/>
                  </a:lnTo>
                  <a:lnTo>
                    <a:pt x="262760" y="0"/>
                  </a:lnTo>
                  <a:lnTo>
                    <a:pt x="279856" y="115"/>
                  </a:lnTo>
                  <a:lnTo>
                    <a:pt x="287345" y="5795"/>
                  </a:lnTo>
                  <a:lnTo>
                    <a:pt x="310779" y="87811"/>
                  </a:lnTo>
                  <a:lnTo>
                    <a:pt x="270730" y="87811"/>
                  </a:lnTo>
                  <a:lnTo>
                    <a:pt x="229414" y="225506"/>
                  </a:lnTo>
                  <a:lnTo>
                    <a:pt x="221925" y="231089"/>
                  </a:lnTo>
                  <a:lnTo>
                    <a:pt x="78647" y="231089"/>
                  </a:lnTo>
                  <a:lnTo>
                    <a:pt x="186462" y="311950"/>
                  </a:lnTo>
                  <a:lnTo>
                    <a:pt x="191549" y="317654"/>
                  </a:lnTo>
                  <a:lnTo>
                    <a:pt x="193968" y="324626"/>
                  </a:lnTo>
                  <a:lnTo>
                    <a:pt x="193596" y="331999"/>
                  </a:lnTo>
                  <a:lnTo>
                    <a:pt x="190312" y="338904"/>
                  </a:lnTo>
                  <a:lnTo>
                    <a:pt x="184609" y="343992"/>
                  </a:lnTo>
                  <a:lnTo>
                    <a:pt x="177637" y="346410"/>
                  </a:lnTo>
                  <a:close/>
                </a:path>
                <a:path w="542925" h="539114">
                  <a:moveTo>
                    <a:pt x="307350" y="173194"/>
                  </a:moveTo>
                  <a:lnTo>
                    <a:pt x="300329" y="170903"/>
                  </a:lnTo>
                  <a:lnTo>
                    <a:pt x="294676" y="166153"/>
                  </a:lnTo>
                  <a:lnTo>
                    <a:pt x="291158" y="159373"/>
                  </a:lnTo>
                  <a:lnTo>
                    <a:pt x="270730" y="87811"/>
                  </a:lnTo>
                  <a:lnTo>
                    <a:pt x="310779" y="87811"/>
                  </a:lnTo>
                  <a:lnTo>
                    <a:pt x="328200" y="148784"/>
                  </a:lnTo>
                  <a:lnTo>
                    <a:pt x="328794" y="156407"/>
                  </a:lnTo>
                  <a:lnTo>
                    <a:pt x="326503" y="163428"/>
                  </a:lnTo>
                  <a:lnTo>
                    <a:pt x="321753" y="169081"/>
                  </a:lnTo>
                  <a:lnTo>
                    <a:pt x="314973" y="172600"/>
                  </a:lnTo>
                  <a:lnTo>
                    <a:pt x="307350" y="173194"/>
                  </a:lnTo>
                  <a:close/>
                </a:path>
                <a:path w="542925" h="539114">
                  <a:moveTo>
                    <a:pt x="328931" y="231089"/>
                  </a:moveTo>
                  <a:lnTo>
                    <a:pt x="321440" y="229575"/>
                  </a:lnTo>
                  <a:lnTo>
                    <a:pt x="315320" y="225448"/>
                  </a:lnTo>
                  <a:lnTo>
                    <a:pt x="311192" y="219328"/>
                  </a:lnTo>
                  <a:lnTo>
                    <a:pt x="309679" y="211837"/>
                  </a:lnTo>
                  <a:lnTo>
                    <a:pt x="311192" y="204345"/>
                  </a:lnTo>
                  <a:lnTo>
                    <a:pt x="315320" y="198225"/>
                  </a:lnTo>
                  <a:lnTo>
                    <a:pt x="321440" y="194098"/>
                  </a:lnTo>
                  <a:lnTo>
                    <a:pt x="328931" y="192584"/>
                  </a:lnTo>
                  <a:lnTo>
                    <a:pt x="336423" y="194098"/>
                  </a:lnTo>
                  <a:lnTo>
                    <a:pt x="342543" y="198225"/>
                  </a:lnTo>
                  <a:lnTo>
                    <a:pt x="346670" y="204345"/>
                  </a:lnTo>
                  <a:lnTo>
                    <a:pt x="348184" y="211837"/>
                  </a:lnTo>
                  <a:lnTo>
                    <a:pt x="346670" y="219328"/>
                  </a:lnTo>
                  <a:lnTo>
                    <a:pt x="342543" y="225448"/>
                  </a:lnTo>
                  <a:lnTo>
                    <a:pt x="336423" y="229575"/>
                  </a:lnTo>
                  <a:lnTo>
                    <a:pt x="328931" y="231089"/>
                  </a:lnTo>
                  <a:close/>
                </a:path>
                <a:path w="542925" h="539114">
                  <a:moveTo>
                    <a:pt x="427734" y="461351"/>
                  </a:moveTo>
                  <a:lnTo>
                    <a:pt x="387536" y="461351"/>
                  </a:lnTo>
                  <a:lnTo>
                    <a:pt x="346682" y="325158"/>
                  </a:lnTo>
                  <a:lnTo>
                    <a:pt x="349435" y="316802"/>
                  </a:lnTo>
                  <a:lnTo>
                    <a:pt x="463700" y="231089"/>
                  </a:lnTo>
                  <a:lnTo>
                    <a:pt x="386689" y="231089"/>
                  </a:lnTo>
                  <a:lnTo>
                    <a:pt x="379198" y="229575"/>
                  </a:lnTo>
                  <a:lnTo>
                    <a:pt x="373078" y="225448"/>
                  </a:lnTo>
                  <a:lnTo>
                    <a:pt x="368950" y="219328"/>
                  </a:lnTo>
                  <a:lnTo>
                    <a:pt x="367437" y="211837"/>
                  </a:lnTo>
                  <a:lnTo>
                    <a:pt x="368950" y="204345"/>
                  </a:lnTo>
                  <a:lnTo>
                    <a:pt x="373078" y="198225"/>
                  </a:lnTo>
                  <a:lnTo>
                    <a:pt x="379198" y="194098"/>
                  </a:lnTo>
                  <a:lnTo>
                    <a:pt x="386689" y="192584"/>
                  </a:lnTo>
                  <a:lnTo>
                    <a:pt x="529736" y="192584"/>
                  </a:lnTo>
                  <a:lnTo>
                    <a:pt x="537110" y="197878"/>
                  </a:lnTo>
                  <a:lnTo>
                    <a:pt x="542347" y="213608"/>
                  </a:lnTo>
                  <a:lnTo>
                    <a:pt x="539632" y="222271"/>
                  </a:lnTo>
                  <a:lnTo>
                    <a:pt x="389731" y="334688"/>
                  </a:lnTo>
                  <a:lnTo>
                    <a:pt x="427734" y="461351"/>
                  </a:lnTo>
                  <a:close/>
                </a:path>
                <a:path w="542925" h="539114">
                  <a:moveTo>
                    <a:pt x="216325" y="458694"/>
                  </a:moveTo>
                  <a:lnTo>
                    <a:pt x="157833" y="458694"/>
                  </a:lnTo>
                  <a:lnTo>
                    <a:pt x="258486" y="370613"/>
                  </a:lnTo>
                  <a:lnTo>
                    <a:pt x="264497" y="367050"/>
                  </a:lnTo>
                  <a:lnTo>
                    <a:pt x="271173" y="365863"/>
                  </a:lnTo>
                  <a:lnTo>
                    <a:pt x="277849" y="367050"/>
                  </a:lnTo>
                  <a:lnTo>
                    <a:pt x="283861" y="370613"/>
                  </a:lnTo>
                  <a:lnTo>
                    <a:pt x="329660" y="410697"/>
                  </a:lnTo>
                  <a:lnTo>
                    <a:pt x="271173" y="410697"/>
                  </a:lnTo>
                  <a:lnTo>
                    <a:pt x="216325" y="458694"/>
                  </a:lnTo>
                  <a:close/>
                </a:path>
                <a:path w="542925" h="539114">
                  <a:moveTo>
                    <a:pt x="118423" y="539096"/>
                  </a:moveTo>
                  <a:lnTo>
                    <a:pt x="97898" y="520051"/>
                  </a:lnTo>
                  <a:lnTo>
                    <a:pt x="98881" y="513795"/>
                  </a:lnTo>
                  <a:lnTo>
                    <a:pt x="137386" y="398279"/>
                  </a:lnTo>
                  <a:lnTo>
                    <a:pt x="141197" y="391648"/>
                  </a:lnTo>
                  <a:lnTo>
                    <a:pt x="147051" y="387146"/>
                  </a:lnTo>
                  <a:lnTo>
                    <a:pt x="154162" y="385165"/>
                  </a:lnTo>
                  <a:lnTo>
                    <a:pt x="161741" y="386092"/>
                  </a:lnTo>
                  <a:lnTo>
                    <a:pt x="168372" y="389903"/>
                  </a:lnTo>
                  <a:lnTo>
                    <a:pt x="172874" y="395757"/>
                  </a:lnTo>
                  <a:lnTo>
                    <a:pt x="174856" y="402867"/>
                  </a:lnTo>
                  <a:lnTo>
                    <a:pt x="173928" y="410447"/>
                  </a:lnTo>
                  <a:lnTo>
                    <a:pt x="157833" y="458694"/>
                  </a:lnTo>
                  <a:lnTo>
                    <a:pt x="216325" y="458694"/>
                  </a:lnTo>
                  <a:lnTo>
                    <a:pt x="129839" y="534376"/>
                  </a:lnTo>
                  <a:lnTo>
                    <a:pt x="124447" y="537706"/>
                  </a:lnTo>
                  <a:lnTo>
                    <a:pt x="118423" y="539096"/>
                  </a:lnTo>
                  <a:close/>
                </a:path>
                <a:path w="542925" h="539114">
                  <a:moveTo>
                    <a:pt x="423777" y="539079"/>
                  </a:moveTo>
                  <a:lnTo>
                    <a:pt x="417831" y="537673"/>
                  </a:lnTo>
                  <a:lnTo>
                    <a:pt x="412507" y="534376"/>
                  </a:lnTo>
                  <a:lnTo>
                    <a:pt x="271173" y="410697"/>
                  </a:lnTo>
                  <a:lnTo>
                    <a:pt x="329660" y="410697"/>
                  </a:lnTo>
                  <a:lnTo>
                    <a:pt x="387536" y="461351"/>
                  </a:lnTo>
                  <a:lnTo>
                    <a:pt x="427734" y="461351"/>
                  </a:lnTo>
                  <a:lnTo>
                    <a:pt x="446103" y="522575"/>
                  </a:lnTo>
                  <a:lnTo>
                    <a:pt x="442830" y="531431"/>
                  </a:lnTo>
                  <a:lnTo>
                    <a:pt x="435610" y="536071"/>
                  </a:lnTo>
                  <a:lnTo>
                    <a:pt x="429864" y="538557"/>
                  </a:lnTo>
                  <a:lnTo>
                    <a:pt x="423777" y="5390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0" y="3456587"/>
            <a:ext cx="5250815" cy="21399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21700"/>
              </a:lnSpc>
              <a:spcBef>
                <a:spcPts val="95"/>
              </a:spcBef>
            </a:pPr>
            <a:r>
              <a:rPr dirty="0" sz="1900" spc="70">
                <a:solidFill>
                  <a:srgbClr val="182953"/>
                </a:solidFill>
                <a:latin typeface="Arial"/>
                <a:cs typeface="Arial"/>
              </a:rPr>
              <a:t>The </a:t>
            </a:r>
            <a:r>
              <a:rPr dirty="0" sz="1900" spc="50">
                <a:solidFill>
                  <a:srgbClr val="182953"/>
                </a:solidFill>
                <a:latin typeface="Arial"/>
                <a:cs typeface="Arial"/>
              </a:rPr>
              <a:t>Middle</a:t>
            </a:r>
            <a:r>
              <a:rPr dirty="0" sz="1700" spc="50">
                <a:solidFill>
                  <a:srgbClr val="182953"/>
                </a:solidFill>
                <a:latin typeface="Arial"/>
                <a:cs typeface="Arial"/>
              </a:rPr>
              <a:t>-</a:t>
            </a:r>
            <a:r>
              <a:rPr dirty="0" sz="1900" spc="50">
                <a:solidFill>
                  <a:srgbClr val="182953"/>
                </a:solidFill>
                <a:latin typeface="Arial"/>
                <a:cs typeface="Arial"/>
              </a:rPr>
              <a:t>East </a:t>
            </a:r>
            <a:r>
              <a:rPr dirty="0" sz="1900" spc="60">
                <a:solidFill>
                  <a:srgbClr val="182953"/>
                </a:solidFill>
                <a:latin typeface="Arial"/>
                <a:cs typeface="Arial"/>
              </a:rPr>
              <a:t>Aviation Market </a:t>
            </a:r>
            <a:r>
              <a:rPr dirty="0" sz="1900" spc="50">
                <a:solidFill>
                  <a:srgbClr val="182953"/>
                </a:solidFill>
                <a:latin typeface="Arial"/>
                <a:cs typeface="Arial"/>
              </a:rPr>
              <a:t>was </a:t>
            </a:r>
            <a:r>
              <a:rPr dirty="0" sz="1900" spc="75">
                <a:solidFill>
                  <a:srgbClr val="182953"/>
                </a:solidFill>
                <a:latin typeface="Arial"/>
                <a:cs typeface="Arial"/>
              </a:rPr>
              <a:t>valued  </a:t>
            </a:r>
            <a:r>
              <a:rPr dirty="0" sz="1900" spc="45">
                <a:solidFill>
                  <a:srgbClr val="182953"/>
                </a:solidFill>
                <a:latin typeface="Arial"/>
                <a:cs typeface="Arial"/>
              </a:rPr>
              <a:t>at </a:t>
            </a:r>
            <a:r>
              <a:rPr dirty="0" sz="1900" spc="-25">
                <a:solidFill>
                  <a:srgbClr val="182953"/>
                </a:solidFill>
                <a:latin typeface="Arial"/>
                <a:cs typeface="Arial"/>
              </a:rPr>
              <a:t>USD </a:t>
            </a:r>
            <a:r>
              <a:rPr dirty="0" sz="1900" spc="60">
                <a:solidFill>
                  <a:srgbClr val="182953"/>
                </a:solidFill>
                <a:latin typeface="Arial"/>
                <a:cs typeface="Arial"/>
              </a:rPr>
              <a:t>13.19 </a:t>
            </a:r>
            <a:r>
              <a:rPr dirty="0" sz="1900" spc="90">
                <a:solidFill>
                  <a:srgbClr val="182953"/>
                </a:solidFill>
                <a:latin typeface="Arial"/>
                <a:cs typeface="Arial"/>
              </a:rPr>
              <a:t>billion </a:t>
            </a:r>
            <a:r>
              <a:rPr dirty="0" sz="1900" spc="85">
                <a:solidFill>
                  <a:srgbClr val="182953"/>
                </a:solidFill>
                <a:latin typeface="Arial"/>
                <a:cs typeface="Arial"/>
              </a:rPr>
              <a:t>in </a:t>
            </a:r>
            <a:r>
              <a:rPr dirty="0" sz="1900" spc="95">
                <a:solidFill>
                  <a:srgbClr val="182953"/>
                </a:solidFill>
                <a:latin typeface="Arial"/>
                <a:cs typeface="Arial"/>
              </a:rPr>
              <a:t>2020 and </a:t>
            </a:r>
            <a:r>
              <a:rPr dirty="0" sz="1900" spc="5">
                <a:solidFill>
                  <a:srgbClr val="182953"/>
                </a:solidFill>
                <a:latin typeface="Arial"/>
                <a:cs typeface="Arial"/>
              </a:rPr>
              <a:t>is </a:t>
            </a:r>
            <a:r>
              <a:rPr dirty="0" sz="1900" spc="85">
                <a:solidFill>
                  <a:srgbClr val="182953"/>
                </a:solidFill>
                <a:latin typeface="Arial"/>
                <a:cs typeface="Arial"/>
              </a:rPr>
              <a:t>projected  </a:t>
            </a:r>
            <a:r>
              <a:rPr dirty="0" sz="1900" spc="100">
                <a:solidFill>
                  <a:srgbClr val="182953"/>
                </a:solidFill>
                <a:latin typeface="Arial"/>
                <a:cs typeface="Arial"/>
              </a:rPr>
              <a:t>to </a:t>
            </a:r>
            <a:r>
              <a:rPr dirty="0" sz="1900" spc="55">
                <a:solidFill>
                  <a:srgbClr val="182953"/>
                </a:solidFill>
                <a:latin typeface="Arial"/>
                <a:cs typeface="Arial"/>
              </a:rPr>
              <a:t>reach </a:t>
            </a:r>
            <a:r>
              <a:rPr dirty="0" sz="1900" spc="-25">
                <a:solidFill>
                  <a:srgbClr val="182953"/>
                </a:solidFill>
                <a:latin typeface="Arial"/>
                <a:cs typeface="Arial"/>
              </a:rPr>
              <a:t>USD </a:t>
            </a:r>
            <a:r>
              <a:rPr dirty="0" sz="1900" spc="60">
                <a:solidFill>
                  <a:srgbClr val="182953"/>
                </a:solidFill>
                <a:latin typeface="Arial"/>
                <a:cs typeface="Arial"/>
              </a:rPr>
              <a:t>23.07 </a:t>
            </a:r>
            <a:r>
              <a:rPr dirty="0" sz="1900" spc="90">
                <a:solidFill>
                  <a:srgbClr val="182953"/>
                </a:solidFill>
                <a:latin typeface="Arial"/>
                <a:cs typeface="Arial"/>
              </a:rPr>
              <a:t>billion </a:t>
            </a:r>
            <a:r>
              <a:rPr dirty="0" sz="1900" spc="85">
                <a:solidFill>
                  <a:srgbClr val="182953"/>
                </a:solidFill>
                <a:latin typeface="Arial"/>
                <a:cs typeface="Arial"/>
              </a:rPr>
              <a:t>in </a:t>
            </a:r>
            <a:r>
              <a:rPr dirty="0" sz="1900" spc="95">
                <a:solidFill>
                  <a:srgbClr val="182953"/>
                </a:solidFill>
                <a:latin typeface="Arial"/>
                <a:cs typeface="Arial"/>
              </a:rPr>
              <a:t>2026 </a:t>
            </a:r>
            <a:r>
              <a:rPr dirty="0" sz="1900" spc="114">
                <a:solidFill>
                  <a:srgbClr val="182953"/>
                </a:solidFill>
                <a:latin typeface="Arial"/>
                <a:cs typeface="Arial"/>
              </a:rPr>
              <a:t>with </a:t>
            </a:r>
            <a:r>
              <a:rPr dirty="0" sz="1900" spc="5">
                <a:solidFill>
                  <a:srgbClr val="182953"/>
                </a:solidFill>
                <a:latin typeface="Arial"/>
                <a:cs typeface="Arial"/>
              </a:rPr>
              <a:t>a  </a:t>
            </a:r>
            <a:r>
              <a:rPr dirty="0" sz="1900" spc="114">
                <a:solidFill>
                  <a:srgbClr val="182953"/>
                </a:solidFill>
                <a:latin typeface="Arial"/>
                <a:cs typeface="Arial"/>
              </a:rPr>
              <a:t>growth </a:t>
            </a:r>
            <a:r>
              <a:rPr dirty="0" sz="1900" spc="35">
                <a:solidFill>
                  <a:srgbClr val="182953"/>
                </a:solidFill>
                <a:latin typeface="Arial"/>
                <a:cs typeface="Arial"/>
              </a:rPr>
              <a:t>rate</a:t>
            </a:r>
            <a:r>
              <a:rPr dirty="0" sz="1900" spc="5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80">
                <a:solidFill>
                  <a:srgbClr val="182953"/>
                </a:solidFill>
                <a:latin typeface="Arial"/>
                <a:cs typeface="Arial"/>
              </a:rPr>
              <a:t>of </a:t>
            </a:r>
            <a:r>
              <a:rPr dirty="0" sz="1900" spc="30">
                <a:solidFill>
                  <a:srgbClr val="182953"/>
                </a:solidFill>
                <a:latin typeface="Arial"/>
                <a:cs typeface="Arial"/>
              </a:rPr>
              <a:t>7.86</a:t>
            </a:r>
            <a:r>
              <a:rPr dirty="0" sz="1700" spc="30">
                <a:solidFill>
                  <a:srgbClr val="182953"/>
                </a:solidFill>
                <a:latin typeface="Arial"/>
                <a:cs typeface="Arial"/>
              </a:rPr>
              <a:t>% </a:t>
            </a:r>
            <a:r>
              <a:rPr dirty="0" sz="1900" spc="105">
                <a:solidFill>
                  <a:srgbClr val="182953"/>
                </a:solidFill>
                <a:latin typeface="Arial"/>
                <a:cs typeface="Arial"/>
              </a:rPr>
              <a:t>during </a:t>
            </a:r>
            <a:r>
              <a:rPr dirty="0" sz="1900" spc="85">
                <a:solidFill>
                  <a:srgbClr val="182953"/>
                </a:solidFill>
                <a:latin typeface="Arial"/>
                <a:cs typeface="Arial"/>
              </a:rPr>
              <a:t>the </a:t>
            </a:r>
            <a:r>
              <a:rPr dirty="0" sz="1900" spc="45">
                <a:solidFill>
                  <a:srgbClr val="182953"/>
                </a:solidFill>
                <a:latin typeface="Arial"/>
                <a:cs typeface="Arial"/>
              </a:rPr>
              <a:t>forecast  </a:t>
            </a:r>
            <a:r>
              <a:rPr dirty="0" sz="1900" spc="90">
                <a:solidFill>
                  <a:srgbClr val="182953"/>
                </a:solidFill>
                <a:latin typeface="Arial"/>
                <a:cs typeface="Arial"/>
              </a:rPr>
              <a:t>period </a:t>
            </a:r>
            <a:r>
              <a:rPr dirty="0" sz="1700" spc="65">
                <a:solidFill>
                  <a:srgbClr val="182953"/>
                </a:solidFill>
                <a:latin typeface="Arial"/>
                <a:cs typeface="Arial"/>
              </a:rPr>
              <a:t>(</a:t>
            </a:r>
            <a:r>
              <a:rPr dirty="0" sz="1900" spc="65">
                <a:solidFill>
                  <a:srgbClr val="182953"/>
                </a:solidFill>
                <a:latin typeface="Arial"/>
                <a:cs typeface="Arial"/>
              </a:rPr>
              <a:t>2021</a:t>
            </a:r>
            <a:r>
              <a:rPr dirty="0" sz="1700" spc="65">
                <a:solidFill>
                  <a:srgbClr val="182953"/>
                </a:solidFill>
                <a:latin typeface="Arial"/>
                <a:cs typeface="Arial"/>
              </a:rPr>
              <a:t>-</a:t>
            </a:r>
            <a:r>
              <a:rPr dirty="0" sz="1900" spc="65">
                <a:solidFill>
                  <a:srgbClr val="182953"/>
                </a:solidFill>
                <a:latin typeface="Arial"/>
                <a:cs typeface="Arial"/>
              </a:rPr>
              <a:t>2026</a:t>
            </a:r>
            <a:r>
              <a:rPr dirty="0" sz="1700" spc="65">
                <a:solidFill>
                  <a:srgbClr val="182953"/>
                </a:solidFill>
                <a:latin typeface="Arial"/>
                <a:cs typeface="Arial"/>
              </a:rPr>
              <a:t>)</a:t>
            </a:r>
            <a:r>
              <a:rPr dirty="0" sz="1900" spc="65">
                <a:solidFill>
                  <a:srgbClr val="182953"/>
                </a:solidFill>
                <a:latin typeface="Arial"/>
                <a:cs typeface="Arial"/>
              </a:rPr>
              <a:t>. </a:t>
            </a:r>
            <a:r>
              <a:rPr dirty="0" sz="1900" spc="60">
                <a:solidFill>
                  <a:srgbClr val="182953"/>
                </a:solidFill>
                <a:latin typeface="Arial"/>
                <a:cs typeface="Arial"/>
              </a:rPr>
              <a:t>In</a:t>
            </a:r>
            <a:r>
              <a:rPr dirty="0" sz="1900" spc="64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85">
                <a:solidFill>
                  <a:srgbClr val="182953"/>
                </a:solidFill>
                <a:latin typeface="Arial"/>
                <a:cs typeface="Arial"/>
              </a:rPr>
              <a:t>the </a:t>
            </a:r>
            <a:r>
              <a:rPr dirty="0" sz="1900" spc="50">
                <a:solidFill>
                  <a:srgbClr val="182953"/>
                </a:solidFill>
                <a:latin typeface="Arial"/>
                <a:cs typeface="Arial"/>
              </a:rPr>
              <a:t>Middle</a:t>
            </a:r>
            <a:r>
              <a:rPr dirty="0" sz="1700" spc="50">
                <a:solidFill>
                  <a:srgbClr val="182953"/>
                </a:solidFill>
                <a:latin typeface="Arial"/>
                <a:cs typeface="Arial"/>
              </a:rPr>
              <a:t>-</a:t>
            </a:r>
            <a:r>
              <a:rPr dirty="0" sz="1900" spc="50">
                <a:solidFill>
                  <a:srgbClr val="182953"/>
                </a:solidFill>
                <a:latin typeface="Arial"/>
                <a:cs typeface="Arial"/>
              </a:rPr>
              <a:t>Eastern  </a:t>
            </a:r>
            <a:r>
              <a:rPr dirty="0" sz="1900" spc="60">
                <a:solidFill>
                  <a:srgbClr val="182953"/>
                </a:solidFill>
                <a:latin typeface="Arial"/>
                <a:cs typeface="Arial"/>
              </a:rPr>
              <a:t>aviation </a:t>
            </a:r>
            <a:r>
              <a:rPr dirty="0" sz="1900" spc="35">
                <a:solidFill>
                  <a:srgbClr val="182953"/>
                </a:solidFill>
                <a:latin typeface="Arial"/>
                <a:cs typeface="Arial"/>
              </a:rPr>
              <a:t>market, </a:t>
            </a:r>
            <a:r>
              <a:rPr dirty="0" sz="1900" spc="45">
                <a:solidFill>
                  <a:srgbClr val="182953"/>
                </a:solidFill>
                <a:latin typeface="Arial"/>
                <a:cs typeface="Arial"/>
              </a:rPr>
              <a:t>Saudi </a:t>
            </a:r>
            <a:r>
              <a:rPr dirty="0" sz="1900" spc="40">
                <a:solidFill>
                  <a:srgbClr val="182953"/>
                </a:solidFill>
                <a:latin typeface="Arial"/>
                <a:cs typeface="Arial"/>
              </a:rPr>
              <a:t>Arabia</a:t>
            </a:r>
            <a:r>
              <a:rPr dirty="0" sz="1900" spc="55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70">
                <a:solidFill>
                  <a:srgbClr val="182953"/>
                </a:solidFill>
                <a:latin typeface="Arial"/>
                <a:cs typeface="Arial"/>
              </a:rPr>
              <a:t>currently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6000" y="5571137"/>
            <a:ext cx="5249545" cy="1435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21700"/>
              </a:lnSpc>
              <a:spcBef>
                <a:spcPts val="95"/>
              </a:spcBef>
            </a:pPr>
            <a:r>
              <a:rPr dirty="0" sz="1900" spc="75">
                <a:solidFill>
                  <a:srgbClr val="182953"/>
                </a:solidFill>
                <a:latin typeface="Arial"/>
                <a:cs typeface="Arial"/>
              </a:rPr>
              <a:t>accounts </a:t>
            </a:r>
            <a:r>
              <a:rPr dirty="0" sz="1900" spc="60">
                <a:solidFill>
                  <a:srgbClr val="182953"/>
                </a:solidFill>
                <a:latin typeface="Arial"/>
                <a:cs typeface="Arial"/>
              </a:rPr>
              <a:t>for </a:t>
            </a:r>
            <a:r>
              <a:rPr dirty="0" sz="1900" spc="5">
                <a:solidFill>
                  <a:srgbClr val="182953"/>
                </a:solidFill>
                <a:latin typeface="Arial"/>
                <a:cs typeface="Arial"/>
              </a:rPr>
              <a:t>a </a:t>
            </a:r>
            <a:r>
              <a:rPr dirty="0" sz="1900" spc="55">
                <a:solidFill>
                  <a:srgbClr val="182953"/>
                </a:solidFill>
                <a:latin typeface="Arial"/>
                <a:cs typeface="Arial"/>
              </a:rPr>
              <a:t>major </a:t>
            </a:r>
            <a:r>
              <a:rPr dirty="0" sz="1900" spc="60">
                <a:solidFill>
                  <a:srgbClr val="182953"/>
                </a:solidFill>
                <a:latin typeface="Arial"/>
                <a:cs typeface="Arial"/>
              </a:rPr>
              <a:t>market </a:t>
            </a:r>
            <a:r>
              <a:rPr dirty="0" sz="1900" spc="5">
                <a:solidFill>
                  <a:srgbClr val="182953"/>
                </a:solidFill>
                <a:latin typeface="Arial"/>
                <a:cs typeface="Arial"/>
              </a:rPr>
              <a:t>share. </a:t>
            </a:r>
            <a:r>
              <a:rPr dirty="0" sz="1900" spc="70">
                <a:solidFill>
                  <a:srgbClr val="182953"/>
                </a:solidFill>
                <a:latin typeface="Arial"/>
                <a:cs typeface="Arial"/>
              </a:rPr>
              <a:t>The  </a:t>
            </a:r>
            <a:r>
              <a:rPr dirty="0" sz="1900" spc="90">
                <a:solidFill>
                  <a:srgbClr val="182953"/>
                </a:solidFill>
                <a:latin typeface="Arial"/>
                <a:cs typeface="Arial"/>
              </a:rPr>
              <a:t>country </a:t>
            </a:r>
            <a:r>
              <a:rPr dirty="0" sz="1900" spc="5">
                <a:solidFill>
                  <a:srgbClr val="182953"/>
                </a:solidFill>
                <a:latin typeface="Arial"/>
                <a:cs typeface="Arial"/>
              </a:rPr>
              <a:t>is </a:t>
            </a:r>
            <a:r>
              <a:rPr dirty="0" sz="1900" spc="105">
                <a:solidFill>
                  <a:srgbClr val="182953"/>
                </a:solidFill>
                <a:latin typeface="Arial"/>
                <a:cs typeface="Arial"/>
              </a:rPr>
              <a:t>undergoing </a:t>
            </a:r>
            <a:r>
              <a:rPr dirty="0" sz="1900" spc="5">
                <a:solidFill>
                  <a:srgbClr val="182953"/>
                </a:solidFill>
                <a:latin typeface="Arial"/>
                <a:cs typeface="Arial"/>
              </a:rPr>
              <a:t>a </a:t>
            </a:r>
            <a:r>
              <a:rPr dirty="0" sz="1900" spc="55">
                <a:solidFill>
                  <a:srgbClr val="182953"/>
                </a:solidFill>
                <a:latin typeface="Arial"/>
                <a:cs typeface="Arial"/>
              </a:rPr>
              <a:t>progressive </a:t>
            </a:r>
            <a:r>
              <a:rPr dirty="0" sz="1900" spc="90">
                <a:solidFill>
                  <a:srgbClr val="182953"/>
                </a:solidFill>
                <a:latin typeface="Arial"/>
                <a:cs typeface="Arial"/>
              </a:rPr>
              <a:t>change  </a:t>
            </a:r>
            <a:r>
              <a:rPr dirty="0" sz="1900" spc="100">
                <a:solidFill>
                  <a:srgbClr val="182953"/>
                </a:solidFill>
                <a:latin typeface="Arial"/>
                <a:cs typeface="Arial"/>
              </a:rPr>
              <a:t>to </a:t>
            </a:r>
            <a:r>
              <a:rPr dirty="0" sz="1900" spc="95">
                <a:solidFill>
                  <a:srgbClr val="182953"/>
                </a:solidFill>
                <a:latin typeface="Arial"/>
                <a:cs typeface="Arial"/>
              </a:rPr>
              <a:t>become </a:t>
            </a:r>
            <a:r>
              <a:rPr dirty="0" sz="1900" spc="5">
                <a:solidFill>
                  <a:srgbClr val="182953"/>
                </a:solidFill>
                <a:latin typeface="Arial"/>
                <a:cs typeface="Arial"/>
              </a:rPr>
              <a:t>a </a:t>
            </a:r>
            <a:r>
              <a:rPr dirty="0" sz="1900" spc="65">
                <a:solidFill>
                  <a:srgbClr val="182953"/>
                </a:solidFill>
                <a:latin typeface="Arial"/>
                <a:cs typeface="Arial"/>
              </a:rPr>
              <a:t>key </a:t>
            </a:r>
            <a:r>
              <a:rPr dirty="0" sz="1900" spc="55">
                <a:solidFill>
                  <a:srgbClr val="182953"/>
                </a:solidFill>
                <a:latin typeface="Arial"/>
                <a:cs typeface="Arial"/>
              </a:rPr>
              <a:t>aviation</a:t>
            </a:r>
            <a:r>
              <a:rPr dirty="0" sz="1700" spc="55">
                <a:solidFill>
                  <a:srgbClr val="182953"/>
                </a:solidFill>
                <a:latin typeface="Arial"/>
                <a:cs typeface="Arial"/>
              </a:rPr>
              <a:t>-</a:t>
            </a:r>
            <a:r>
              <a:rPr dirty="0" sz="1900" spc="55">
                <a:solidFill>
                  <a:srgbClr val="182953"/>
                </a:solidFill>
                <a:latin typeface="Arial"/>
                <a:cs typeface="Arial"/>
              </a:rPr>
              <a:t>related </a:t>
            </a:r>
            <a:r>
              <a:rPr dirty="0" sz="1900" spc="75">
                <a:solidFill>
                  <a:srgbClr val="182953"/>
                </a:solidFill>
                <a:latin typeface="Arial"/>
                <a:cs typeface="Arial"/>
              </a:rPr>
              <a:t>industry </a:t>
            </a:r>
            <a:r>
              <a:rPr dirty="0" sz="1900" spc="85">
                <a:solidFill>
                  <a:srgbClr val="182953"/>
                </a:solidFill>
                <a:latin typeface="Arial"/>
                <a:cs typeface="Arial"/>
              </a:rPr>
              <a:t>in  the</a:t>
            </a:r>
            <a:r>
              <a:rPr dirty="0" sz="1900" spc="-10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85">
                <a:solidFill>
                  <a:srgbClr val="182953"/>
                </a:solidFill>
                <a:latin typeface="Arial"/>
                <a:cs typeface="Arial"/>
              </a:rPr>
              <a:t>region</a:t>
            </a:r>
            <a:r>
              <a:rPr dirty="0" sz="1900" spc="-10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95">
                <a:solidFill>
                  <a:srgbClr val="182953"/>
                </a:solidFill>
                <a:latin typeface="Arial"/>
                <a:cs typeface="Arial"/>
              </a:rPr>
              <a:t>and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5">
                <a:solidFill>
                  <a:srgbClr val="182953"/>
                </a:solidFill>
                <a:latin typeface="Arial"/>
                <a:cs typeface="Arial"/>
              </a:rPr>
              <a:t>is</a:t>
            </a:r>
            <a:r>
              <a:rPr dirty="0" sz="1900" spc="-10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75">
                <a:solidFill>
                  <a:srgbClr val="182953"/>
                </a:solidFill>
                <a:latin typeface="Arial"/>
                <a:cs typeface="Arial"/>
              </a:rPr>
              <a:t>witnessing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60">
                <a:solidFill>
                  <a:srgbClr val="182953"/>
                </a:solidFill>
                <a:latin typeface="Arial"/>
                <a:cs typeface="Arial"/>
              </a:rPr>
              <a:t>an</a:t>
            </a:r>
            <a:r>
              <a:rPr dirty="0" sz="1900" spc="-10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40">
                <a:solidFill>
                  <a:srgbClr val="182953"/>
                </a:solidFill>
                <a:latin typeface="Arial"/>
                <a:cs typeface="Arial"/>
              </a:rPr>
              <a:t>increase</a:t>
            </a:r>
            <a:r>
              <a:rPr dirty="0" sz="19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85">
                <a:solidFill>
                  <a:srgbClr val="182953"/>
                </a:solidFill>
                <a:latin typeface="Arial"/>
                <a:cs typeface="Arial"/>
              </a:rPr>
              <a:t>in</a:t>
            </a:r>
            <a:r>
              <a:rPr dirty="0" sz="1900" spc="-10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900" spc="85">
                <a:solidFill>
                  <a:srgbClr val="182953"/>
                </a:solidFill>
                <a:latin typeface="Arial"/>
                <a:cs typeface="Arial"/>
              </a:rPr>
              <a:t>the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6000" y="6980837"/>
            <a:ext cx="5247005" cy="7302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1700"/>
              </a:lnSpc>
              <a:spcBef>
                <a:spcPts val="95"/>
              </a:spcBef>
              <a:tabLst>
                <a:tab pos="1123315" algn="l"/>
                <a:tab pos="1560830" algn="l"/>
                <a:tab pos="3410585" algn="l"/>
                <a:tab pos="4421505" algn="l"/>
                <a:tab pos="4864100" algn="l"/>
              </a:tabLst>
            </a:pPr>
            <a:r>
              <a:rPr dirty="0" sz="1900" spc="120">
                <a:solidFill>
                  <a:srgbClr val="182953"/>
                </a:solidFill>
                <a:latin typeface="Arial"/>
                <a:cs typeface="Arial"/>
              </a:rPr>
              <a:t>n</a:t>
            </a:r>
            <a:r>
              <a:rPr dirty="0" sz="1900" spc="120">
                <a:solidFill>
                  <a:srgbClr val="182953"/>
                </a:solidFill>
                <a:latin typeface="Arial"/>
                <a:cs typeface="Arial"/>
              </a:rPr>
              <a:t>u</a:t>
            </a:r>
            <a:r>
              <a:rPr dirty="0" sz="1900" spc="120">
                <a:solidFill>
                  <a:srgbClr val="182953"/>
                </a:solidFill>
                <a:latin typeface="Arial"/>
                <a:cs typeface="Arial"/>
              </a:rPr>
              <a:t>m</a:t>
            </a:r>
            <a:r>
              <a:rPr dirty="0" sz="1900" spc="160">
                <a:solidFill>
                  <a:srgbClr val="182953"/>
                </a:solidFill>
                <a:latin typeface="Arial"/>
                <a:cs typeface="Arial"/>
              </a:rPr>
              <a:t>b</a:t>
            </a:r>
            <a:r>
              <a:rPr dirty="0" sz="1900" spc="35">
                <a:solidFill>
                  <a:srgbClr val="182953"/>
                </a:solidFill>
                <a:latin typeface="Arial"/>
                <a:cs typeface="Arial"/>
              </a:rPr>
              <a:t>e</a:t>
            </a:r>
            <a:r>
              <a:rPr dirty="0" sz="1900" spc="25">
                <a:solidFill>
                  <a:srgbClr val="182953"/>
                </a:solidFill>
                <a:latin typeface="Arial"/>
                <a:cs typeface="Arial"/>
              </a:rPr>
              <a:t>r</a:t>
            </a:r>
            <a:r>
              <a:rPr dirty="0" sz="1900">
                <a:solidFill>
                  <a:srgbClr val="182953"/>
                </a:solidFill>
                <a:latin typeface="Arial"/>
                <a:cs typeface="Arial"/>
              </a:rPr>
              <a:t>	</a:t>
            </a:r>
            <a:r>
              <a:rPr dirty="0" sz="1900" spc="110">
                <a:solidFill>
                  <a:srgbClr val="182953"/>
                </a:solidFill>
                <a:latin typeface="Arial"/>
                <a:cs typeface="Arial"/>
              </a:rPr>
              <a:t>o</a:t>
            </a:r>
            <a:r>
              <a:rPr dirty="0" sz="1900" spc="50">
                <a:solidFill>
                  <a:srgbClr val="182953"/>
                </a:solidFill>
                <a:latin typeface="Arial"/>
                <a:cs typeface="Arial"/>
              </a:rPr>
              <a:t>f</a:t>
            </a:r>
            <a:r>
              <a:rPr dirty="0" sz="1900">
                <a:solidFill>
                  <a:srgbClr val="182953"/>
                </a:solidFill>
                <a:latin typeface="Arial"/>
                <a:cs typeface="Arial"/>
              </a:rPr>
              <a:t>	</a:t>
            </a:r>
            <a:r>
              <a:rPr dirty="0" sz="1900" spc="165">
                <a:solidFill>
                  <a:srgbClr val="182953"/>
                </a:solidFill>
                <a:latin typeface="Arial"/>
                <a:cs typeface="Arial"/>
              </a:rPr>
              <a:t>d</a:t>
            </a:r>
            <a:r>
              <a:rPr dirty="0" sz="1900" spc="35">
                <a:solidFill>
                  <a:srgbClr val="182953"/>
                </a:solidFill>
                <a:latin typeface="Arial"/>
                <a:cs typeface="Arial"/>
              </a:rPr>
              <a:t>e</a:t>
            </a:r>
            <a:r>
              <a:rPr dirty="0" sz="1900" spc="70">
                <a:solidFill>
                  <a:srgbClr val="182953"/>
                </a:solidFill>
                <a:latin typeface="Arial"/>
                <a:cs typeface="Arial"/>
              </a:rPr>
              <a:t>v</a:t>
            </a:r>
            <a:r>
              <a:rPr dirty="0" sz="1900" spc="35">
                <a:solidFill>
                  <a:srgbClr val="182953"/>
                </a:solidFill>
                <a:latin typeface="Arial"/>
                <a:cs typeface="Arial"/>
              </a:rPr>
              <a:t>e</a:t>
            </a:r>
            <a:r>
              <a:rPr dirty="0" sz="1900" spc="65">
                <a:solidFill>
                  <a:srgbClr val="182953"/>
                </a:solidFill>
                <a:latin typeface="Arial"/>
                <a:cs typeface="Arial"/>
              </a:rPr>
              <a:t>l</a:t>
            </a:r>
            <a:r>
              <a:rPr dirty="0" sz="1900" spc="110">
                <a:solidFill>
                  <a:srgbClr val="182953"/>
                </a:solidFill>
                <a:latin typeface="Arial"/>
                <a:cs typeface="Arial"/>
              </a:rPr>
              <a:t>o</a:t>
            </a:r>
            <a:r>
              <a:rPr dirty="0" sz="1900" spc="160">
                <a:solidFill>
                  <a:srgbClr val="182953"/>
                </a:solidFill>
                <a:latin typeface="Arial"/>
                <a:cs typeface="Arial"/>
              </a:rPr>
              <a:t>p</a:t>
            </a:r>
            <a:r>
              <a:rPr dirty="0" sz="1900" spc="120">
                <a:solidFill>
                  <a:srgbClr val="182953"/>
                </a:solidFill>
                <a:latin typeface="Arial"/>
                <a:cs typeface="Arial"/>
              </a:rPr>
              <a:t>m</a:t>
            </a:r>
            <a:r>
              <a:rPr dirty="0" sz="1900" spc="35">
                <a:solidFill>
                  <a:srgbClr val="182953"/>
                </a:solidFill>
                <a:latin typeface="Arial"/>
                <a:cs typeface="Arial"/>
              </a:rPr>
              <a:t>e</a:t>
            </a:r>
            <a:r>
              <a:rPr dirty="0" sz="1900" spc="120">
                <a:solidFill>
                  <a:srgbClr val="182953"/>
                </a:solidFill>
                <a:latin typeface="Arial"/>
                <a:cs typeface="Arial"/>
              </a:rPr>
              <a:t>n</a:t>
            </a:r>
            <a:r>
              <a:rPr dirty="0" sz="1900" spc="90">
                <a:solidFill>
                  <a:srgbClr val="182953"/>
                </a:solidFill>
                <a:latin typeface="Arial"/>
                <a:cs typeface="Arial"/>
              </a:rPr>
              <a:t>t</a:t>
            </a:r>
            <a:r>
              <a:rPr dirty="0" sz="1900" spc="-35">
                <a:solidFill>
                  <a:srgbClr val="182953"/>
                </a:solidFill>
                <a:latin typeface="Arial"/>
                <a:cs typeface="Arial"/>
              </a:rPr>
              <a:t>s</a:t>
            </a:r>
            <a:r>
              <a:rPr dirty="0" sz="1900">
                <a:solidFill>
                  <a:srgbClr val="182953"/>
                </a:solidFill>
                <a:latin typeface="Arial"/>
                <a:cs typeface="Arial"/>
              </a:rPr>
              <a:t>	</a:t>
            </a:r>
            <a:r>
              <a:rPr dirty="0" sz="1900" spc="20">
                <a:solidFill>
                  <a:srgbClr val="182953"/>
                </a:solidFill>
                <a:latin typeface="Arial"/>
                <a:cs typeface="Arial"/>
              </a:rPr>
              <a:t>r</a:t>
            </a:r>
            <a:r>
              <a:rPr dirty="0" sz="1900" spc="35">
                <a:solidFill>
                  <a:srgbClr val="182953"/>
                </a:solidFill>
                <a:latin typeface="Arial"/>
                <a:cs typeface="Arial"/>
              </a:rPr>
              <a:t>e</a:t>
            </a:r>
            <a:r>
              <a:rPr dirty="0" sz="1900" spc="65">
                <a:solidFill>
                  <a:srgbClr val="182953"/>
                </a:solidFill>
                <a:latin typeface="Arial"/>
                <a:cs typeface="Arial"/>
              </a:rPr>
              <a:t>l</a:t>
            </a:r>
            <a:r>
              <a:rPr dirty="0" sz="1900">
                <a:solidFill>
                  <a:srgbClr val="182953"/>
                </a:solidFill>
                <a:latin typeface="Arial"/>
                <a:cs typeface="Arial"/>
              </a:rPr>
              <a:t>a</a:t>
            </a:r>
            <a:r>
              <a:rPr dirty="0" sz="1900" spc="90">
                <a:solidFill>
                  <a:srgbClr val="182953"/>
                </a:solidFill>
                <a:latin typeface="Arial"/>
                <a:cs typeface="Arial"/>
              </a:rPr>
              <a:t>t</a:t>
            </a:r>
            <a:r>
              <a:rPr dirty="0" sz="1900" spc="35">
                <a:solidFill>
                  <a:srgbClr val="182953"/>
                </a:solidFill>
                <a:latin typeface="Arial"/>
                <a:cs typeface="Arial"/>
              </a:rPr>
              <a:t>e</a:t>
            </a:r>
            <a:r>
              <a:rPr dirty="0" sz="1900" spc="170">
                <a:solidFill>
                  <a:srgbClr val="182953"/>
                </a:solidFill>
                <a:latin typeface="Arial"/>
                <a:cs typeface="Arial"/>
              </a:rPr>
              <a:t>d</a:t>
            </a:r>
            <a:r>
              <a:rPr dirty="0" sz="1900">
                <a:solidFill>
                  <a:srgbClr val="182953"/>
                </a:solidFill>
                <a:latin typeface="Arial"/>
                <a:cs typeface="Arial"/>
              </a:rPr>
              <a:t>	</a:t>
            </a:r>
            <a:r>
              <a:rPr dirty="0" sz="1900" spc="90">
                <a:solidFill>
                  <a:srgbClr val="182953"/>
                </a:solidFill>
                <a:latin typeface="Arial"/>
                <a:cs typeface="Arial"/>
              </a:rPr>
              <a:t>t</a:t>
            </a:r>
            <a:r>
              <a:rPr dirty="0" sz="1900" spc="114">
                <a:solidFill>
                  <a:srgbClr val="182953"/>
                </a:solidFill>
                <a:latin typeface="Arial"/>
                <a:cs typeface="Arial"/>
              </a:rPr>
              <a:t>o</a:t>
            </a:r>
            <a:r>
              <a:rPr dirty="0" sz="1900">
                <a:solidFill>
                  <a:srgbClr val="182953"/>
                </a:solidFill>
                <a:latin typeface="Arial"/>
                <a:cs typeface="Arial"/>
              </a:rPr>
              <a:t>	</a:t>
            </a:r>
            <a:r>
              <a:rPr dirty="0" sz="1900" spc="90">
                <a:solidFill>
                  <a:srgbClr val="182953"/>
                </a:solidFill>
                <a:latin typeface="Arial"/>
                <a:cs typeface="Arial"/>
              </a:rPr>
              <a:t>t</a:t>
            </a:r>
            <a:r>
              <a:rPr dirty="0" sz="1900" spc="120">
                <a:solidFill>
                  <a:srgbClr val="182953"/>
                </a:solidFill>
                <a:latin typeface="Arial"/>
                <a:cs typeface="Arial"/>
              </a:rPr>
              <a:t>h</a:t>
            </a:r>
            <a:r>
              <a:rPr dirty="0" sz="1900" spc="25">
                <a:solidFill>
                  <a:srgbClr val="182953"/>
                </a:solidFill>
                <a:latin typeface="Arial"/>
                <a:cs typeface="Arial"/>
              </a:rPr>
              <a:t>e  </a:t>
            </a:r>
            <a:r>
              <a:rPr dirty="0" sz="1900" spc="35">
                <a:solidFill>
                  <a:srgbClr val="182953"/>
                </a:solidFill>
                <a:latin typeface="Arial"/>
                <a:cs typeface="Arial"/>
              </a:rPr>
              <a:t>market.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948753"/>
            <a:ext cx="6882765" cy="1621790"/>
          </a:xfrm>
          <a:prstGeom prst="rect"/>
        </p:spPr>
        <p:txBody>
          <a:bodyPr wrap="square" lIns="0" tIns="129540" rIns="0" bIns="0" rtlCol="0" vert="horz">
            <a:spAutoFit/>
          </a:bodyPr>
          <a:lstStyle/>
          <a:p>
            <a:pPr marL="12700" marR="5080">
              <a:lnSpc>
                <a:spcPts val="5850"/>
              </a:lnSpc>
              <a:spcBef>
                <a:spcPts val="1020"/>
              </a:spcBef>
            </a:pPr>
            <a:r>
              <a:rPr dirty="0" sz="5600" spc="-55" b="1">
                <a:solidFill>
                  <a:srgbClr val="182953"/>
                </a:solidFill>
                <a:latin typeface="Arial"/>
                <a:cs typeface="Arial"/>
              </a:rPr>
              <a:t>Middle </a:t>
            </a:r>
            <a:r>
              <a:rPr dirty="0" sz="5600" spc="-200" b="1">
                <a:solidFill>
                  <a:srgbClr val="182953"/>
                </a:solidFill>
                <a:latin typeface="Arial"/>
                <a:cs typeface="Arial"/>
              </a:rPr>
              <a:t>East </a:t>
            </a:r>
            <a:r>
              <a:rPr dirty="0" sz="5600" spc="35" b="1">
                <a:solidFill>
                  <a:srgbClr val="182953"/>
                </a:solidFill>
                <a:latin typeface="Arial"/>
                <a:cs typeface="Arial"/>
              </a:rPr>
              <a:t>Aviation  </a:t>
            </a:r>
            <a:r>
              <a:rPr dirty="0" sz="5600" spc="-70" b="1">
                <a:solidFill>
                  <a:srgbClr val="182953"/>
                </a:solidFill>
                <a:latin typeface="Arial"/>
                <a:cs typeface="Arial"/>
              </a:rPr>
              <a:t>Industry</a:t>
            </a:r>
            <a:endParaRPr sz="5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83811" y="3531442"/>
            <a:ext cx="3234690" cy="937894"/>
          </a:xfrm>
          <a:prstGeom prst="rect">
            <a:avLst/>
          </a:prstGeom>
          <a:solidFill>
            <a:srgbClr val="67B03C"/>
          </a:solidFill>
        </p:spPr>
        <p:txBody>
          <a:bodyPr wrap="square" lIns="0" tIns="142875" rIns="0" bIns="0" rtlCol="0" vert="horz">
            <a:spAutoFit/>
          </a:bodyPr>
          <a:lstStyle/>
          <a:p>
            <a:pPr marL="361950" marR="614045">
              <a:lnSpc>
                <a:spcPct val="137900"/>
              </a:lnSpc>
              <a:spcBef>
                <a:spcPts val="1125"/>
              </a:spcBef>
            </a:pPr>
            <a:r>
              <a:rPr dirty="0" sz="1450" spc="335">
                <a:solidFill>
                  <a:srgbClr val="182953"/>
                </a:solidFill>
                <a:latin typeface="Arial Black"/>
                <a:cs typeface="Arial Black"/>
              </a:rPr>
              <a:t>PAST</a:t>
            </a:r>
            <a:r>
              <a:rPr dirty="0" sz="1450" spc="55">
                <a:solidFill>
                  <a:srgbClr val="182953"/>
                </a:solidFill>
                <a:latin typeface="Arial Black"/>
                <a:cs typeface="Arial Black"/>
              </a:rPr>
              <a:t> </a:t>
            </a:r>
            <a:r>
              <a:rPr dirty="0" sz="1450" spc="375">
                <a:solidFill>
                  <a:srgbClr val="182953"/>
                </a:solidFill>
                <a:latin typeface="Arial Black"/>
                <a:cs typeface="Arial Black"/>
              </a:rPr>
              <a:t>SCENARIO  </a:t>
            </a:r>
            <a:r>
              <a:rPr dirty="0" sz="1450" spc="385">
                <a:solidFill>
                  <a:srgbClr val="182953"/>
                </a:solidFill>
                <a:latin typeface="BPG Nino Medium Cond GPL&amp;GNU"/>
                <a:cs typeface="BPG Nino Medium Cond GPL&amp;GNU"/>
              </a:rPr>
              <a:t>&amp;</a:t>
            </a:r>
            <a:r>
              <a:rPr dirty="0" sz="1450" spc="295">
                <a:solidFill>
                  <a:srgbClr val="182953"/>
                </a:solidFill>
                <a:latin typeface="BPG Nino Medium Cond GPL&amp;GNU"/>
                <a:cs typeface="BPG Nino Medium Cond GPL&amp;GNU"/>
              </a:rPr>
              <a:t> </a:t>
            </a:r>
            <a:r>
              <a:rPr dirty="0" sz="1450" spc="450">
                <a:solidFill>
                  <a:srgbClr val="182953"/>
                </a:solidFill>
                <a:latin typeface="Arial Black"/>
                <a:cs typeface="Arial Black"/>
              </a:rPr>
              <a:t>GROWTH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03311" y="3531442"/>
            <a:ext cx="3234690" cy="937894"/>
          </a:xfrm>
          <a:prstGeom prst="rect">
            <a:avLst/>
          </a:prstGeom>
          <a:solidFill>
            <a:srgbClr val="67B03C"/>
          </a:solidFill>
        </p:spPr>
        <p:txBody>
          <a:bodyPr wrap="square" lIns="0" tIns="142240" rIns="0" bIns="0" rtlCol="0" vert="horz">
            <a:spAutoFit/>
          </a:bodyPr>
          <a:lstStyle/>
          <a:p>
            <a:pPr marL="361950" marR="1403985">
              <a:lnSpc>
                <a:spcPct val="137900"/>
              </a:lnSpc>
              <a:spcBef>
                <a:spcPts val="1120"/>
              </a:spcBef>
            </a:pPr>
            <a:r>
              <a:rPr dirty="0" sz="1450" spc="380">
                <a:solidFill>
                  <a:srgbClr val="182953"/>
                </a:solidFill>
                <a:latin typeface="Arial Black"/>
                <a:cs typeface="Arial Black"/>
              </a:rPr>
              <a:t>CURRENT  </a:t>
            </a:r>
            <a:r>
              <a:rPr dirty="0" sz="1450" spc="330">
                <a:solidFill>
                  <a:srgbClr val="182953"/>
                </a:solidFill>
                <a:latin typeface="Arial Black"/>
                <a:cs typeface="Arial Black"/>
              </a:rPr>
              <a:t>S</a:t>
            </a:r>
            <a:r>
              <a:rPr dirty="0" sz="1450" spc="470">
                <a:solidFill>
                  <a:srgbClr val="182953"/>
                </a:solidFill>
                <a:latin typeface="Arial Black"/>
                <a:cs typeface="Arial Black"/>
              </a:rPr>
              <a:t>C</a:t>
            </a:r>
            <a:r>
              <a:rPr dirty="0" sz="1450" spc="360">
                <a:solidFill>
                  <a:srgbClr val="182953"/>
                </a:solidFill>
                <a:latin typeface="Arial Black"/>
                <a:cs typeface="Arial Black"/>
              </a:rPr>
              <a:t>E</a:t>
            </a:r>
            <a:r>
              <a:rPr dirty="0" sz="1450" spc="509">
                <a:solidFill>
                  <a:srgbClr val="182953"/>
                </a:solidFill>
                <a:latin typeface="Arial Black"/>
                <a:cs typeface="Arial Black"/>
              </a:rPr>
              <a:t>N</a:t>
            </a:r>
            <a:r>
              <a:rPr dirty="0" sz="1450" spc="415">
                <a:solidFill>
                  <a:srgbClr val="182953"/>
                </a:solidFill>
                <a:latin typeface="Arial Black"/>
                <a:cs typeface="Arial Black"/>
              </a:rPr>
              <a:t>A</a:t>
            </a:r>
            <a:r>
              <a:rPr dirty="0" sz="1450" spc="365">
                <a:solidFill>
                  <a:srgbClr val="182953"/>
                </a:solidFill>
                <a:latin typeface="Arial Black"/>
                <a:cs typeface="Arial Black"/>
              </a:rPr>
              <a:t>R</a:t>
            </a:r>
            <a:r>
              <a:rPr dirty="0" sz="1450" spc="185">
                <a:solidFill>
                  <a:srgbClr val="182953"/>
                </a:solidFill>
                <a:latin typeface="Arial Black"/>
                <a:cs typeface="Arial Black"/>
              </a:rPr>
              <a:t>I</a:t>
            </a:r>
            <a:r>
              <a:rPr dirty="0" sz="1450" spc="380">
                <a:solidFill>
                  <a:srgbClr val="182953"/>
                </a:solidFill>
                <a:latin typeface="Arial Black"/>
                <a:cs typeface="Arial Black"/>
              </a:rPr>
              <a:t>O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022812" y="3531442"/>
            <a:ext cx="3234690" cy="937894"/>
          </a:xfrm>
          <a:prstGeom prst="rect">
            <a:avLst/>
          </a:prstGeom>
          <a:solidFill>
            <a:srgbClr val="67B03C"/>
          </a:solidFill>
        </p:spPr>
        <p:txBody>
          <a:bodyPr wrap="square" lIns="0" tIns="142240" rIns="0" bIns="0" rtlCol="0" vert="horz">
            <a:spAutoFit/>
          </a:bodyPr>
          <a:lstStyle/>
          <a:p>
            <a:pPr marL="361950" marR="974090">
              <a:lnSpc>
                <a:spcPct val="137900"/>
              </a:lnSpc>
              <a:spcBef>
                <a:spcPts val="1120"/>
              </a:spcBef>
            </a:pPr>
            <a:r>
              <a:rPr dirty="0" sz="1450" spc="340">
                <a:solidFill>
                  <a:srgbClr val="182953"/>
                </a:solidFill>
                <a:latin typeface="Arial Black"/>
                <a:cs typeface="Arial Black"/>
              </a:rPr>
              <a:t>FUTURE </a:t>
            </a:r>
            <a:r>
              <a:rPr dirty="0" sz="1450" spc="385">
                <a:solidFill>
                  <a:srgbClr val="182953"/>
                </a:solidFill>
                <a:latin typeface="Arial Black"/>
                <a:cs typeface="Arial Black"/>
              </a:rPr>
              <a:t>OF  </a:t>
            </a:r>
            <a:r>
              <a:rPr dirty="0" sz="1450" spc="409">
                <a:solidFill>
                  <a:srgbClr val="182953"/>
                </a:solidFill>
                <a:latin typeface="Arial Black"/>
                <a:cs typeface="Arial Black"/>
              </a:rPr>
              <a:t>MIDDLE</a:t>
            </a:r>
            <a:r>
              <a:rPr dirty="0" sz="1450" spc="15">
                <a:solidFill>
                  <a:srgbClr val="182953"/>
                </a:solidFill>
                <a:latin typeface="Arial Black"/>
                <a:cs typeface="Arial Black"/>
              </a:rPr>
              <a:t> </a:t>
            </a:r>
            <a:r>
              <a:rPr dirty="0" sz="1450" spc="335">
                <a:solidFill>
                  <a:srgbClr val="182953"/>
                </a:solidFill>
                <a:latin typeface="Arial Black"/>
                <a:cs typeface="Arial Black"/>
              </a:rPr>
              <a:t>EAST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03311" y="4764877"/>
            <a:ext cx="3228340" cy="3105150"/>
          </a:xfrm>
          <a:prstGeom prst="rect">
            <a:avLst/>
          </a:prstGeom>
          <a:solidFill>
            <a:srgbClr val="F4F4F4"/>
          </a:solidFill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Times New Roman"/>
              <a:cs typeface="Times New Roman"/>
            </a:endParaRPr>
          </a:p>
          <a:p>
            <a:pPr marL="318770" marR="508634">
              <a:lnSpc>
                <a:spcPct val="121300"/>
              </a:lnSpc>
            </a:pPr>
            <a:r>
              <a:rPr dirty="0" sz="1700" spc="75">
                <a:solidFill>
                  <a:srgbClr val="182953"/>
                </a:solidFill>
                <a:latin typeface="Arial"/>
                <a:cs typeface="Arial"/>
              </a:rPr>
              <a:t>The</a:t>
            </a:r>
            <a:r>
              <a:rPr dirty="0" sz="17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700" spc="60">
                <a:solidFill>
                  <a:srgbClr val="182953"/>
                </a:solidFill>
                <a:latin typeface="Arial"/>
                <a:cs typeface="Arial"/>
              </a:rPr>
              <a:t>presence</a:t>
            </a:r>
            <a:r>
              <a:rPr dirty="0" sz="170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700" spc="75">
                <a:solidFill>
                  <a:srgbClr val="182953"/>
                </a:solidFill>
                <a:latin typeface="Arial"/>
                <a:cs typeface="Arial"/>
              </a:rPr>
              <a:t>of</a:t>
            </a:r>
            <a:r>
              <a:rPr dirty="0" sz="17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700" spc="10">
                <a:solidFill>
                  <a:srgbClr val="182953"/>
                </a:solidFill>
                <a:latin typeface="Arial"/>
                <a:cs typeface="Arial"/>
              </a:rPr>
              <a:t>a</a:t>
            </a:r>
            <a:r>
              <a:rPr dirty="0" sz="170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700" spc="60">
                <a:solidFill>
                  <a:srgbClr val="182953"/>
                </a:solidFill>
                <a:latin typeface="Arial"/>
                <a:cs typeface="Arial"/>
              </a:rPr>
              <a:t>large  </a:t>
            </a:r>
            <a:r>
              <a:rPr dirty="0" sz="1700" spc="95">
                <a:solidFill>
                  <a:srgbClr val="182953"/>
                </a:solidFill>
                <a:latin typeface="Arial"/>
                <a:cs typeface="Arial"/>
              </a:rPr>
              <a:t>number </a:t>
            </a:r>
            <a:r>
              <a:rPr dirty="0" sz="1700" spc="75">
                <a:solidFill>
                  <a:srgbClr val="182953"/>
                </a:solidFill>
                <a:latin typeface="Arial"/>
                <a:cs typeface="Arial"/>
              </a:rPr>
              <a:t>of </a:t>
            </a:r>
            <a:r>
              <a:rPr dirty="0" sz="1700" spc="70">
                <a:solidFill>
                  <a:srgbClr val="182953"/>
                </a:solidFill>
                <a:latin typeface="Arial"/>
                <a:cs typeface="Arial"/>
              </a:rPr>
              <a:t>high</a:t>
            </a:r>
            <a:r>
              <a:rPr dirty="0" sz="1550" spc="70">
                <a:solidFill>
                  <a:srgbClr val="182953"/>
                </a:solidFill>
                <a:latin typeface="Arial"/>
                <a:cs typeface="Arial"/>
              </a:rPr>
              <a:t>-</a:t>
            </a:r>
            <a:r>
              <a:rPr dirty="0" sz="1700" spc="70">
                <a:solidFill>
                  <a:srgbClr val="182953"/>
                </a:solidFill>
                <a:latin typeface="Arial"/>
                <a:cs typeface="Arial"/>
              </a:rPr>
              <a:t>net</a:t>
            </a:r>
            <a:r>
              <a:rPr dirty="0" sz="1550" spc="70">
                <a:solidFill>
                  <a:srgbClr val="182953"/>
                </a:solidFill>
                <a:latin typeface="Arial"/>
                <a:cs typeface="Arial"/>
              </a:rPr>
              <a:t>-  </a:t>
            </a:r>
            <a:r>
              <a:rPr dirty="0" sz="1700" spc="105">
                <a:solidFill>
                  <a:srgbClr val="182953"/>
                </a:solidFill>
                <a:latin typeface="Arial"/>
                <a:cs typeface="Arial"/>
              </a:rPr>
              <a:t>worth</a:t>
            </a:r>
            <a:r>
              <a:rPr dirty="0" sz="1700" spc="-10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700" spc="75">
                <a:solidFill>
                  <a:srgbClr val="182953"/>
                </a:solidFill>
                <a:latin typeface="Arial"/>
                <a:cs typeface="Arial"/>
              </a:rPr>
              <a:t>individuals</a:t>
            </a:r>
            <a:r>
              <a:rPr dirty="0" sz="1700" spc="-10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700" spc="85">
                <a:solidFill>
                  <a:srgbClr val="182953"/>
                </a:solidFill>
                <a:latin typeface="Arial"/>
                <a:cs typeface="Arial"/>
              </a:rPr>
              <a:t>in</a:t>
            </a:r>
            <a:r>
              <a:rPr dirty="0" sz="1700" spc="-10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700" spc="85">
                <a:solidFill>
                  <a:srgbClr val="182953"/>
                </a:solidFill>
                <a:latin typeface="Arial"/>
                <a:cs typeface="Arial"/>
              </a:rPr>
              <a:t>the  region</a:t>
            </a:r>
            <a:r>
              <a:rPr dirty="0" sz="1700" spc="-10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700" spc="35">
                <a:solidFill>
                  <a:srgbClr val="182953"/>
                </a:solidFill>
                <a:latin typeface="Arial"/>
                <a:cs typeface="Arial"/>
              </a:rPr>
              <a:t>has</a:t>
            </a:r>
            <a:r>
              <a:rPr dirty="0" sz="1700" spc="-10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700" spc="65">
                <a:solidFill>
                  <a:srgbClr val="182953"/>
                </a:solidFill>
                <a:latin typeface="Arial"/>
                <a:cs typeface="Arial"/>
              </a:rPr>
              <a:t>resulted</a:t>
            </a:r>
            <a:r>
              <a:rPr dirty="0" sz="17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700" spc="85">
                <a:solidFill>
                  <a:srgbClr val="182953"/>
                </a:solidFill>
                <a:latin typeface="Arial"/>
                <a:cs typeface="Arial"/>
              </a:rPr>
              <a:t>in</a:t>
            </a:r>
            <a:r>
              <a:rPr dirty="0" sz="1700" spc="-10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700" spc="10">
                <a:solidFill>
                  <a:srgbClr val="182953"/>
                </a:solidFill>
                <a:latin typeface="Arial"/>
                <a:cs typeface="Arial"/>
              </a:rPr>
              <a:t>a  </a:t>
            </a:r>
            <a:r>
              <a:rPr dirty="0" sz="1700" spc="85">
                <a:solidFill>
                  <a:srgbClr val="182953"/>
                </a:solidFill>
                <a:latin typeface="Arial"/>
                <a:cs typeface="Arial"/>
              </a:rPr>
              <a:t>higher </a:t>
            </a:r>
            <a:r>
              <a:rPr dirty="0" sz="1700" spc="65">
                <a:solidFill>
                  <a:srgbClr val="182953"/>
                </a:solidFill>
                <a:latin typeface="Arial"/>
                <a:cs typeface="Arial"/>
              </a:rPr>
              <a:t>preference </a:t>
            </a:r>
            <a:r>
              <a:rPr dirty="0" sz="1700" spc="60">
                <a:solidFill>
                  <a:srgbClr val="182953"/>
                </a:solidFill>
                <a:latin typeface="Arial"/>
                <a:cs typeface="Arial"/>
              </a:rPr>
              <a:t>for  </a:t>
            </a:r>
            <a:r>
              <a:rPr dirty="0" sz="1700" spc="50">
                <a:solidFill>
                  <a:srgbClr val="182953"/>
                </a:solidFill>
                <a:latin typeface="Arial"/>
                <a:cs typeface="Arial"/>
              </a:rPr>
              <a:t>business </a:t>
            </a:r>
            <a:r>
              <a:rPr dirty="0" sz="1700" spc="55">
                <a:solidFill>
                  <a:srgbClr val="182953"/>
                </a:solidFill>
                <a:latin typeface="Arial"/>
                <a:cs typeface="Arial"/>
              </a:rPr>
              <a:t>jet </a:t>
            </a:r>
            <a:r>
              <a:rPr dirty="0" sz="1700" spc="95">
                <a:solidFill>
                  <a:srgbClr val="182953"/>
                </a:solidFill>
                <a:latin typeface="Arial"/>
                <a:cs typeface="Arial"/>
              </a:rPr>
              <a:t>and  </a:t>
            </a:r>
            <a:r>
              <a:rPr dirty="0" sz="1700" spc="80">
                <a:solidFill>
                  <a:srgbClr val="182953"/>
                </a:solidFill>
                <a:latin typeface="Arial"/>
                <a:cs typeface="Arial"/>
              </a:rPr>
              <a:t>helicopter </a:t>
            </a:r>
            <a:r>
              <a:rPr dirty="0" sz="1700" spc="50">
                <a:solidFill>
                  <a:srgbClr val="182953"/>
                </a:solidFill>
                <a:latin typeface="Arial"/>
                <a:cs typeface="Arial"/>
              </a:rPr>
              <a:t>travel</a:t>
            </a:r>
            <a:r>
              <a:rPr dirty="0" sz="1700" spc="-31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700" spc="105">
                <a:solidFill>
                  <a:srgbClr val="182953"/>
                </a:solidFill>
                <a:latin typeface="Arial"/>
                <a:cs typeface="Arial"/>
              </a:rPr>
              <a:t>during  </a:t>
            </a:r>
            <a:r>
              <a:rPr dirty="0" sz="1700" spc="85">
                <a:solidFill>
                  <a:srgbClr val="182953"/>
                </a:solidFill>
                <a:latin typeface="Arial"/>
                <a:cs typeface="Arial"/>
              </a:rPr>
              <a:t>the</a:t>
            </a:r>
            <a:r>
              <a:rPr dirty="0" sz="1700" spc="-9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700" spc="75">
                <a:solidFill>
                  <a:srgbClr val="182953"/>
                </a:solidFill>
                <a:latin typeface="Arial"/>
                <a:cs typeface="Arial"/>
              </a:rPr>
              <a:t>pandemic.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022812" y="4764877"/>
            <a:ext cx="3228340" cy="3105150"/>
          </a:xfrm>
          <a:prstGeom prst="rect">
            <a:avLst/>
          </a:prstGeom>
          <a:solidFill>
            <a:srgbClr val="F4F4F4"/>
          </a:solidFill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Times New Roman"/>
              <a:cs typeface="Times New Roman"/>
            </a:endParaRPr>
          </a:p>
          <a:p>
            <a:pPr marL="318770" marR="393700">
              <a:lnSpc>
                <a:spcPct val="121300"/>
              </a:lnSpc>
            </a:pPr>
            <a:r>
              <a:rPr dirty="0" sz="1700" spc="75">
                <a:solidFill>
                  <a:srgbClr val="182953"/>
                </a:solidFill>
                <a:latin typeface="Arial"/>
                <a:cs typeface="Arial"/>
              </a:rPr>
              <a:t>The </a:t>
            </a:r>
            <a:r>
              <a:rPr dirty="0" sz="1700" spc="80">
                <a:solidFill>
                  <a:srgbClr val="182953"/>
                </a:solidFill>
                <a:latin typeface="Arial"/>
                <a:cs typeface="Arial"/>
              </a:rPr>
              <a:t>advent </a:t>
            </a:r>
            <a:r>
              <a:rPr dirty="0" sz="1700" spc="75">
                <a:solidFill>
                  <a:srgbClr val="182953"/>
                </a:solidFill>
                <a:latin typeface="Arial"/>
                <a:cs typeface="Arial"/>
              </a:rPr>
              <a:t>of </a:t>
            </a:r>
            <a:r>
              <a:rPr dirty="0" sz="1700" spc="114">
                <a:solidFill>
                  <a:srgbClr val="182953"/>
                </a:solidFill>
                <a:latin typeface="Arial"/>
                <a:cs typeface="Arial"/>
              </a:rPr>
              <a:t>new  </a:t>
            </a:r>
            <a:r>
              <a:rPr dirty="0" sz="1700" spc="120">
                <a:solidFill>
                  <a:srgbClr val="182953"/>
                </a:solidFill>
                <a:latin typeface="Arial"/>
                <a:cs typeface="Arial"/>
              </a:rPr>
              <a:t>budget </a:t>
            </a:r>
            <a:r>
              <a:rPr dirty="0" sz="1700" spc="30">
                <a:solidFill>
                  <a:srgbClr val="182953"/>
                </a:solidFill>
                <a:latin typeface="Arial"/>
                <a:cs typeface="Arial"/>
              </a:rPr>
              <a:t>carriers </a:t>
            </a:r>
            <a:r>
              <a:rPr dirty="0" sz="1700" spc="60">
                <a:solidFill>
                  <a:srgbClr val="182953"/>
                </a:solidFill>
                <a:latin typeface="Arial"/>
                <a:cs typeface="Arial"/>
              </a:rPr>
              <a:t>like </a:t>
            </a:r>
            <a:r>
              <a:rPr dirty="0" sz="1700" spc="30">
                <a:solidFill>
                  <a:srgbClr val="182953"/>
                </a:solidFill>
                <a:latin typeface="Arial"/>
                <a:cs typeface="Arial"/>
              </a:rPr>
              <a:t>Air  </a:t>
            </a:r>
            <a:r>
              <a:rPr dirty="0" sz="1700" spc="45">
                <a:solidFill>
                  <a:srgbClr val="182953"/>
                </a:solidFill>
                <a:latin typeface="Arial"/>
                <a:cs typeface="Arial"/>
              </a:rPr>
              <a:t>Arabia </a:t>
            </a:r>
            <a:r>
              <a:rPr dirty="0" sz="1700" spc="95">
                <a:solidFill>
                  <a:srgbClr val="182953"/>
                </a:solidFill>
                <a:latin typeface="Arial"/>
                <a:cs typeface="Arial"/>
              </a:rPr>
              <a:t>Abu </a:t>
            </a:r>
            <a:r>
              <a:rPr dirty="0" sz="1700" spc="75">
                <a:solidFill>
                  <a:srgbClr val="182953"/>
                </a:solidFill>
                <a:latin typeface="Arial"/>
                <a:cs typeface="Arial"/>
              </a:rPr>
              <a:t>Dhabi </a:t>
            </a:r>
            <a:r>
              <a:rPr dirty="0" sz="1700" spc="95">
                <a:solidFill>
                  <a:srgbClr val="182953"/>
                </a:solidFill>
                <a:latin typeface="Arial"/>
                <a:cs typeface="Arial"/>
              </a:rPr>
              <a:t>and  </a:t>
            </a:r>
            <a:r>
              <a:rPr dirty="0" sz="1700" spc="30">
                <a:solidFill>
                  <a:srgbClr val="182953"/>
                </a:solidFill>
                <a:latin typeface="Arial"/>
                <a:cs typeface="Arial"/>
              </a:rPr>
              <a:t>Wizz Air </a:t>
            </a:r>
            <a:r>
              <a:rPr dirty="0" sz="1700" spc="95">
                <a:solidFill>
                  <a:srgbClr val="182953"/>
                </a:solidFill>
                <a:latin typeface="Arial"/>
                <a:cs typeface="Arial"/>
              </a:rPr>
              <a:t>Abu </a:t>
            </a:r>
            <a:r>
              <a:rPr dirty="0" sz="1700" spc="75">
                <a:solidFill>
                  <a:srgbClr val="182953"/>
                </a:solidFill>
                <a:latin typeface="Arial"/>
                <a:cs typeface="Arial"/>
              </a:rPr>
              <a:t>Dhabi </a:t>
            </a:r>
            <a:r>
              <a:rPr dirty="0" sz="1700" spc="10">
                <a:solidFill>
                  <a:srgbClr val="182953"/>
                </a:solidFill>
                <a:latin typeface="Arial"/>
                <a:cs typeface="Arial"/>
              </a:rPr>
              <a:t>is  </a:t>
            </a:r>
            <a:r>
              <a:rPr dirty="0" sz="1700" spc="80">
                <a:solidFill>
                  <a:srgbClr val="182953"/>
                </a:solidFill>
                <a:latin typeface="Arial"/>
                <a:cs typeface="Arial"/>
              </a:rPr>
              <a:t>expected </a:t>
            </a:r>
            <a:r>
              <a:rPr dirty="0" sz="1700" spc="100">
                <a:solidFill>
                  <a:srgbClr val="182953"/>
                </a:solidFill>
                <a:latin typeface="Arial"/>
                <a:cs typeface="Arial"/>
              </a:rPr>
              <a:t>to </a:t>
            </a:r>
            <a:r>
              <a:rPr dirty="0" sz="1700" spc="90">
                <a:solidFill>
                  <a:srgbClr val="182953"/>
                </a:solidFill>
                <a:latin typeface="Arial"/>
                <a:cs typeface="Arial"/>
              </a:rPr>
              <a:t>propel </a:t>
            </a:r>
            <a:r>
              <a:rPr dirty="0" sz="1700" spc="85">
                <a:solidFill>
                  <a:srgbClr val="182953"/>
                </a:solidFill>
                <a:latin typeface="Arial"/>
                <a:cs typeface="Arial"/>
              </a:rPr>
              <a:t>the  </a:t>
            </a:r>
            <a:r>
              <a:rPr dirty="0" sz="1700" spc="100">
                <a:solidFill>
                  <a:srgbClr val="182953"/>
                </a:solidFill>
                <a:latin typeface="Arial"/>
                <a:cs typeface="Arial"/>
              </a:rPr>
              <a:t>demand</a:t>
            </a:r>
            <a:r>
              <a:rPr dirty="0" sz="1700" spc="-11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700" spc="60">
                <a:solidFill>
                  <a:srgbClr val="182953"/>
                </a:solidFill>
                <a:latin typeface="Arial"/>
                <a:cs typeface="Arial"/>
              </a:rPr>
              <a:t>for</a:t>
            </a:r>
            <a:r>
              <a:rPr dirty="0" sz="1700" spc="-10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700" spc="114">
                <a:solidFill>
                  <a:srgbClr val="182953"/>
                </a:solidFill>
                <a:latin typeface="Arial"/>
                <a:cs typeface="Arial"/>
              </a:rPr>
              <a:t>new</a:t>
            </a:r>
            <a:r>
              <a:rPr dirty="0" sz="1700" spc="-10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700" spc="65">
                <a:solidFill>
                  <a:srgbClr val="182953"/>
                </a:solidFill>
                <a:latin typeface="Arial"/>
                <a:cs typeface="Arial"/>
              </a:rPr>
              <a:t>narrow</a:t>
            </a:r>
            <a:r>
              <a:rPr dirty="0" sz="1550" spc="65">
                <a:solidFill>
                  <a:srgbClr val="182953"/>
                </a:solidFill>
                <a:latin typeface="Arial"/>
                <a:cs typeface="Arial"/>
              </a:rPr>
              <a:t>-  </a:t>
            </a:r>
            <a:r>
              <a:rPr dirty="0" sz="1700" spc="120">
                <a:solidFill>
                  <a:srgbClr val="182953"/>
                </a:solidFill>
                <a:latin typeface="Arial"/>
                <a:cs typeface="Arial"/>
              </a:rPr>
              <a:t>body</a:t>
            </a:r>
            <a:r>
              <a:rPr dirty="0" sz="17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700" spc="45">
                <a:solidFill>
                  <a:srgbClr val="182953"/>
                </a:solidFill>
                <a:latin typeface="Arial"/>
                <a:cs typeface="Arial"/>
              </a:rPr>
              <a:t>aircraft</a:t>
            </a:r>
            <a:r>
              <a:rPr dirty="0" sz="17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700" spc="85">
                <a:solidFill>
                  <a:srgbClr val="182953"/>
                </a:solidFill>
                <a:latin typeface="Arial"/>
                <a:cs typeface="Arial"/>
              </a:rPr>
              <a:t>in</a:t>
            </a:r>
            <a:r>
              <a:rPr dirty="0" sz="17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700" spc="85">
                <a:solidFill>
                  <a:srgbClr val="182953"/>
                </a:solidFill>
                <a:latin typeface="Arial"/>
                <a:cs typeface="Arial"/>
              </a:rPr>
              <a:t>the</a:t>
            </a:r>
            <a:r>
              <a:rPr dirty="0" sz="170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700" spc="25">
                <a:solidFill>
                  <a:srgbClr val="182953"/>
                </a:solidFill>
                <a:latin typeface="Arial"/>
                <a:cs typeface="Arial"/>
              </a:rPr>
              <a:t>years  </a:t>
            </a:r>
            <a:r>
              <a:rPr dirty="0" sz="1700" spc="100">
                <a:solidFill>
                  <a:srgbClr val="182953"/>
                </a:solidFill>
                <a:latin typeface="Arial"/>
                <a:cs typeface="Arial"/>
              </a:rPr>
              <a:t>to</a:t>
            </a:r>
            <a:r>
              <a:rPr dirty="0" sz="1700" spc="-9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700" spc="60">
                <a:solidFill>
                  <a:srgbClr val="182953"/>
                </a:solidFill>
                <a:latin typeface="Arial"/>
                <a:cs typeface="Arial"/>
              </a:rPr>
              <a:t>come.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536509" y="8667567"/>
            <a:ext cx="2238374" cy="1181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783811" y="4764877"/>
            <a:ext cx="3228340" cy="3105150"/>
          </a:xfrm>
          <a:prstGeom prst="rect">
            <a:avLst/>
          </a:prstGeom>
          <a:solidFill>
            <a:srgbClr val="F4F4F4"/>
          </a:solidFill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Times New Roman"/>
              <a:cs typeface="Times New Roman"/>
            </a:endParaRPr>
          </a:p>
          <a:p>
            <a:pPr marL="318770" marR="332105">
              <a:lnSpc>
                <a:spcPct val="121300"/>
              </a:lnSpc>
            </a:pPr>
            <a:r>
              <a:rPr dirty="0" sz="1700" spc="85">
                <a:solidFill>
                  <a:srgbClr val="182953"/>
                </a:solidFill>
                <a:latin typeface="Arial"/>
                <a:cs typeface="Arial"/>
              </a:rPr>
              <a:t>the </a:t>
            </a:r>
            <a:r>
              <a:rPr dirty="0" sz="1700" spc="55">
                <a:solidFill>
                  <a:srgbClr val="182953"/>
                </a:solidFill>
                <a:latin typeface="Arial"/>
                <a:cs typeface="Arial"/>
              </a:rPr>
              <a:t>passenger </a:t>
            </a:r>
            <a:r>
              <a:rPr dirty="0" sz="1700" spc="50">
                <a:solidFill>
                  <a:srgbClr val="182953"/>
                </a:solidFill>
                <a:latin typeface="Arial"/>
                <a:cs typeface="Arial"/>
              </a:rPr>
              <a:t>traffic  </a:t>
            </a:r>
            <a:r>
              <a:rPr dirty="0" sz="1700" spc="114">
                <a:solidFill>
                  <a:srgbClr val="182953"/>
                </a:solidFill>
                <a:latin typeface="Arial"/>
                <a:cs typeface="Arial"/>
              </a:rPr>
              <a:t>growth </a:t>
            </a:r>
            <a:r>
              <a:rPr dirty="0" sz="1700" spc="60">
                <a:solidFill>
                  <a:srgbClr val="182953"/>
                </a:solidFill>
                <a:latin typeface="Arial"/>
                <a:cs typeface="Arial"/>
              </a:rPr>
              <a:t>decreased </a:t>
            </a:r>
            <a:r>
              <a:rPr dirty="0" sz="1700" spc="85">
                <a:solidFill>
                  <a:srgbClr val="182953"/>
                </a:solidFill>
                <a:latin typeface="Arial"/>
                <a:cs typeface="Arial"/>
              </a:rPr>
              <a:t>in  </a:t>
            </a:r>
            <a:r>
              <a:rPr dirty="0" sz="1700" spc="95">
                <a:solidFill>
                  <a:srgbClr val="182953"/>
                </a:solidFill>
                <a:latin typeface="Arial"/>
                <a:cs typeface="Arial"/>
              </a:rPr>
              <a:t>2019 </a:t>
            </a:r>
            <a:r>
              <a:rPr dirty="0" sz="1700" spc="90">
                <a:solidFill>
                  <a:srgbClr val="182953"/>
                </a:solidFill>
                <a:latin typeface="Arial"/>
                <a:cs typeface="Arial"/>
              </a:rPr>
              <a:t>compared </a:t>
            </a:r>
            <a:r>
              <a:rPr dirty="0" sz="1700" spc="100">
                <a:solidFill>
                  <a:srgbClr val="182953"/>
                </a:solidFill>
                <a:latin typeface="Arial"/>
                <a:cs typeface="Arial"/>
              </a:rPr>
              <a:t>to </a:t>
            </a:r>
            <a:r>
              <a:rPr dirty="0" sz="1700" spc="95">
                <a:solidFill>
                  <a:srgbClr val="182953"/>
                </a:solidFill>
                <a:latin typeface="Arial"/>
                <a:cs typeface="Arial"/>
              </a:rPr>
              <a:t>2018  and </a:t>
            </a:r>
            <a:r>
              <a:rPr dirty="0" sz="1700" spc="85">
                <a:solidFill>
                  <a:srgbClr val="182953"/>
                </a:solidFill>
                <a:latin typeface="Arial"/>
                <a:cs typeface="Arial"/>
              </a:rPr>
              <a:t>the </a:t>
            </a:r>
            <a:r>
              <a:rPr dirty="0" sz="1700" spc="80">
                <a:solidFill>
                  <a:srgbClr val="182953"/>
                </a:solidFill>
                <a:latin typeface="Arial"/>
                <a:cs typeface="Arial"/>
              </a:rPr>
              <a:t>advent </a:t>
            </a:r>
            <a:r>
              <a:rPr dirty="0" sz="1700" spc="75">
                <a:solidFill>
                  <a:srgbClr val="182953"/>
                </a:solidFill>
                <a:latin typeface="Arial"/>
                <a:cs typeface="Arial"/>
              </a:rPr>
              <a:t>of </a:t>
            </a:r>
            <a:r>
              <a:rPr dirty="0" sz="1700" spc="85">
                <a:solidFill>
                  <a:srgbClr val="182953"/>
                </a:solidFill>
                <a:latin typeface="Arial"/>
                <a:cs typeface="Arial"/>
              </a:rPr>
              <a:t>the  </a:t>
            </a:r>
            <a:r>
              <a:rPr dirty="0" sz="1700" spc="30">
                <a:solidFill>
                  <a:srgbClr val="182953"/>
                </a:solidFill>
                <a:latin typeface="Arial"/>
                <a:cs typeface="Arial"/>
              </a:rPr>
              <a:t>COVID</a:t>
            </a:r>
            <a:r>
              <a:rPr dirty="0" sz="1550" spc="30">
                <a:solidFill>
                  <a:srgbClr val="182953"/>
                </a:solidFill>
                <a:latin typeface="Arial"/>
                <a:cs typeface="Arial"/>
              </a:rPr>
              <a:t>-</a:t>
            </a:r>
            <a:r>
              <a:rPr dirty="0" sz="1700" spc="30">
                <a:solidFill>
                  <a:srgbClr val="182953"/>
                </a:solidFill>
                <a:latin typeface="Arial"/>
                <a:cs typeface="Arial"/>
              </a:rPr>
              <a:t>19 </a:t>
            </a:r>
            <a:r>
              <a:rPr dirty="0" sz="1700" spc="95">
                <a:solidFill>
                  <a:srgbClr val="182953"/>
                </a:solidFill>
                <a:latin typeface="Arial"/>
                <a:cs typeface="Arial"/>
              </a:rPr>
              <a:t>pandemic </a:t>
            </a:r>
            <a:r>
              <a:rPr dirty="0" sz="1700" spc="35">
                <a:solidFill>
                  <a:srgbClr val="182953"/>
                </a:solidFill>
                <a:latin typeface="Arial"/>
                <a:cs typeface="Arial"/>
              </a:rPr>
              <a:t>has  </a:t>
            </a:r>
            <a:r>
              <a:rPr dirty="0" sz="1700" spc="65">
                <a:solidFill>
                  <a:srgbClr val="182953"/>
                </a:solidFill>
                <a:latin typeface="Arial"/>
                <a:cs typeface="Arial"/>
              </a:rPr>
              <a:t>further </a:t>
            </a:r>
            <a:r>
              <a:rPr dirty="0" sz="1700" spc="50">
                <a:solidFill>
                  <a:srgbClr val="182953"/>
                </a:solidFill>
                <a:latin typeface="Arial"/>
                <a:cs typeface="Arial"/>
              </a:rPr>
              <a:t>slashed </a:t>
            </a:r>
            <a:r>
              <a:rPr dirty="0" sz="1700" spc="85">
                <a:solidFill>
                  <a:srgbClr val="182953"/>
                </a:solidFill>
                <a:latin typeface="Arial"/>
                <a:cs typeface="Arial"/>
              </a:rPr>
              <a:t>the  </a:t>
            </a:r>
            <a:r>
              <a:rPr dirty="0" sz="1700" spc="55">
                <a:solidFill>
                  <a:srgbClr val="182953"/>
                </a:solidFill>
                <a:latin typeface="Arial"/>
                <a:cs typeface="Arial"/>
              </a:rPr>
              <a:t>passenger</a:t>
            </a:r>
            <a:r>
              <a:rPr dirty="0" sz="170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700" spc="50">
                <a:solidFill>
                  <a:srgbClr val="182953"/>
                </a:solidFill>
                <a:latin typeface="Arial"/>
                <a:cs typeface="Arial"/>
              </a:rPr>
              <a:t>traffic</a:t>
            </a:r>
            <a:r>
              <a:rPr dirty="0" sz="170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700" spc="85">
                <a:solidFill>
                  <a:srgbClr val="182953"/>
                </a:solidFill>
                <a:latin typeface="Arial"/>
                <a:cs typeface="Arial"/>
              </a:rPr>
              <a:t>in</a:t>
            </a:r>
            <a:r>
              <a:rPr dirty="0" sz="170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700" spc="60">
                <a:solidFill>
                  <a:srgbClr val="182953"/>
                </a:solidFill>
                <a:latin typeface="Arial"/>
                <a:cs typeface="Arial"/>
              </a:rPr>
              <a:t>2020.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860790" cy="10287000"/>
            <a:chOff x="0" y="0"/>
            <a:chExt cx="886079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860790" cy="8877935"/>
            </a:xfrm>
            <a:custGeom>
              <a:avLst/>
              <a:gdLst/>
              <a:ahLst/>
              <a:cxnLst/>
              <a:rect l="l" t="t" r="r" b="b"/>
              <a:pathLst>
                <a:path w="8860790" h="8877935">
                  <a:moveTo>
                    <a:pt x="0" y="8877715"/>
                  </a:moveTo>
                  <a:lnTo>
                    <a:pt x="0" y="0"/>
                  </a:lnTo>
                  <a:lnTo>
                    <a:pt x="8860178" y="0"/>
                  </a:lnTo>
                  <a:lnTo>
                    <a:pt x="0" y="8877715"/>
                  </a:lnTo>
                  <a:close/>
                </a:path>
              </a:pathLst>
            </a:custGeom>
            <a:solidFill>
              <a:srgbClr val="1829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879896" y="7962336"/>
              <a:ext cx="2320290" cy="2324735"/>
            </a:xfrm>
            <a:custGeom>
              <a:avLst/>
              <a:gdLst/>
              <a:ahLst/>
              <a:cxnLst/>
              <a:rect l="l" t="t" r="r" b="b"/>
              <a:pathLst>
                <a:path w="2320290" h="2324734">
                  <a:moveTo>
                    <a:pt x="2319894" y="0"/>
                  </a:moveTo>
                  <a:lnTo>
                    <a:pt x="2319894" y="2324480"/>
                  </a:lnTo>
                  <a:lnTo>
                    <a:pt x="0" y="2324480"/>
                  </a:lnTo>
                  <a:lnTo>
                    <a:pt x="2319894" y="0"/>
                  </a:lnTo>
                  <a:close/>
                </a:path>
              </a:pathLst>
            </a:custGeom>
            <a:solidFill>
              <a:srgbClr val="67B0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28700" y="1057350"/>
              <a:ext cx="6362699" cy="3543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28700" y="5143499"/>
              <a:ext cx="6524609" cy="42576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460501" y="1608008"/>
              <a:ext cx="85725" cy="857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460501" y="3017708"/>
              <a:ext cx="85725" cy="857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460501" y="4427408"/>
              <a:ext cx="85725" cy="857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460501" y="5837108"/>
              <a:ext cx="85725" cy="857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460501" y="7246808"/>
              <a:ext cx="85725" cy="857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7645400" marR="6350">
              <a:lnSpc>
                <a:spcPct val="121700"/>
              </a:lnSpc>
              <a:spcBef>
                <a:spcPts val="95"/>
              </a:spcBef>
            </a:pPr>
            <a:r>
              <a:rPr dirty="0" spc="50"/>
              <a:t>Chinese</a:t>
            </a:r>
            <a:r>
              <a:rPr dirty="0" spc="-100"/>
              <a:t> </a:t>
            </a:r>
            <a:r>
              <a:rPr dirty="0" spc="35"/>
              <a:t>airlines</a:t>
            </a:r>
            <a:r>
              <a:rPr dirty="0" spc="-100"/>
              <a:t> </a:t>
            </a:r>
            <a:r>
              <a:rPr dirty="0" spc="80"/>
              <a:t>expected</a:t>
            </a:r>
            <a:r>
              <a:rPr dirty="0" spc="-95"/>
              <a:t> </a:t>
            </a:r>
            <a:r>
              <a:rPr dirty="0" spc="100"/>
              <a:t>to</a:t>
            </a:r>
            <a:r>
              <a:rPr dirty="0" spc="-100"/>
              <a:t> </a:t>
            </a:r>
            <a:r>
              <a:rPr dirty="0" spc="55"/>
              <a:t>remain</a:t>
            </a:r>
            <a:r>
              <a:rPr dirty="0" spc="-100"/>
              <a:t> </a:t>
            </a:r>
            <a:r>
              <a:rPr dirty="0" spc="85"/>
              <a:t>in</a:t>
            </a:r>
            <a:r>
              <a:rPr dirty="0" spc="-95"/>
              <a:t> </a:t>
            </a:r>
            <a:r>
              <a:rPr dirty="0" spc="85"/>
              <a:t>the</a:t>
            </a:r>
            <a:r>
              <a:rPr dirty="0" spc="-100"/>
              <a:t> </a:t>
            </a:r>
            <a:r>
              <a:rPr dirty="0" spc="75"/>
              <a:t>red</a:t>
            </a:r>
            <a:r>
              <a:rPr dirty="0" spc="-100"/>
              <a:t> </a:t>
            </a:r>
            <a:r>
              <a:rPr dirty="0" spc="85"/>
              <a:t>in</a:t>
            </a:r>
            <a:r>
              <a:rPr dirty="0" spc="-95"/>
              <a:t> </a:t>
            </a:r>
            <a:r>
              <a:rPr dirty="0" spc="55"/>
              <a:t>1Q2021,</a:t>
            </a:r>
            <a:r>
              <a:rPr dirty="0" spc="-100"/>
              <a:t> </a:t>
            </a:r>
            <a:r>
              <a:rPr dirty="0" spc="110"/>
              <a:t>due</a:t>
            </a:r>
            <a:r>
              <a:rPr dirty="0" spc="-100"/>
              <a:t> </a:t>
            </a:r>
            <a:r>
              <a:rPr dirty="0" spc="100"/>
              <a:t>to</a:t>
            </a:r>
            <a:r>
              <a:rPr dirty="0" spc="-95"/>
              <a:t> </a:t>
            </a:r>
            <a:r>
              <a:rPr dirty="0" spc="85"/>
              <a:t>the</a:t>
            </a:r>
            <a:r>
              <a:rPr dirty="0" spc="-100"/>
              <a:t> </a:t>
            </a:r>
            <a:r>
              <a:rPr dirty="0" spc="50"/>
              <a:t>missed  </a:t>
            </a:r>
            <a:r>
              <a:rPr dirty="0" spc="100"/>
              <a:t>opportunity </a:t>
            </a:r>
            <a:r>
              <a:rPr dirty="0" spc="105"/>
              <a:t>during </a:t>
            </a:r>
            <a:r>
              <a:rPr dirty="0" spc="85"/>
              <a:t>the </a:t>
            </a:r>
            <a:r>
              <a:rPr dirty="0" spc="70"/>
              <a:t>Lunar </a:t>
            </a:r>
            <a:r>
              <a:rPr dirty="0" spc="95"/>
              <a:t>New </a:t>
            </a:r>
            <a:r>
              <a:rPr dirty="0" spc="-30"/>
              <a:t>Year, </a:t>
            </a:r>
            <a:r>
              <a:rPr dirty="0" spc="120"/>
              <a:t>when </a:t>
            </a:r>
            <a:r>
              <a:rPr dirty="0" spc="45"/>
              <a:t>citizens </a:t>
            </a:r>
            <a:r>
              <a:rPr dirty="0" spc="70"/>
              <a:t>were </a:t>
            </a:r>
            <a:r>
              <a:rPr dirty="0" spc="75"/>
              <a:t>strongly  </a:t>
            </a:r>
            <a:r>
              <a:rPr dirty="0" spc="85"/>
              <a:t>encouraged</a:t>
            </a:r>
            <a:r>
              <a:rPr dirty="0" spc="-105"/>
              <a:t> </a:t>
            </a:r>
            <a:r>
              <a:rPr dirty="0" spc="100"/>
              <a:t>to</a:t>
            </a:r>
            <a:r>
              <a:rPr dirty="0" spc="-100"/>
              <a:t> </a:t>
            </a:r>
            <a:r>
              <a:rPr dirty="0" spc="30"/>
              <a:t>stay</a:t>
            </a:r>
            <a:r>
              <a:rPr dirty="0" spc="-100"/>
              <a:t> </a:t>
            </a:r>
            <a:r>
              <a:rPr dirty="0" spc="70"/>
              <a:t>put.</a:t>
            </a:r>
          </a:p>
          <a:p>
            <a:pPr marL="7632700">
              <a:lnSpc>
                <a:spcPct val="100000"/>
              </a:lnSpc>
              <a:spcBef>
                <a:spcPts val="15"/>
              </a:spcBef>
            </a:pPr>
            <a:endParaRPr sz="2400"/>
          </a:p>
          <a:p>
            <a:pPr marL="7645400" marR="5080">
              <a:lnSpc>
                <a:spcPct val="121700"/>
              </a:lnSpc>
            </a:pPr>
            <a:r>
              <a:rPr dirty="0" spc="60">
                <a:hlinkClick r:id="rId6"/>
              </a:rPr>
              <a:t>China</a:t>
            </a:r>
            <a:r>
              <a:rPr dirty="0" spc="-95">
                <a:hlinkClick r:id="rId6"/>
              </a:rPr>
              <a:t> </a:t>
            </a:r>
            <a:r>
              <a:rPr dirty="0" spc="65"/>
              <a:t>previously</a:t>
            </a:r>
            <a:r>
              <a:rPr dirty="0" spc="-90"/>
              <a:t> </a:t>
            </a:r>
            <a:r>
              <a:rPr dirty="0" spc="75"/>
              <a:t>considered</a:t>
            </a:r>
            <a:r>
              <a:rPr dirty="0" spc="-95"/>
              <a:t> </a:t>
            </a:r>
            <a:r>
              <a:rPr dirty="0" spc="55"/>
              <a:t>easing</a:t>
            </a:r>
            <a:r>
              <a:rPr dirty="0" spc="-90"/>
              <a:t> </a:t>
            </a:r>
            <a:r>
              <a:rPr dirty="0" spc="85"/>
              <a:t>border</a:t>
            </a:r>
            <a:r>
              <a:rPr dirty="0" spc="-95"/>
              <a:t> </a:t>
            </a:r>
            <a:r>
              <a:rPr dirty="0" spc="50"/>
              <a:t>restrictions</a:t>
            </a:r>
            <a:r>
              <a:rPr dirty="0" spc="-90"/>
              <a:t> </a:t>
            </a:r>
            <a:r>
              <a:rPr dirty="0" spc="50"/>
              <a:t>if</a:t>
            </a:r>
            <a:r>
              <a:rPr dirty="0" spc="-95"/>
              <a:t> </a:t>
            </a:r>
            <a:r>
              <a:rPr dirty="0" spc="70"/>
              <a:t>it</a:t>
            </a:r>
            <a:r>
              <a:rPr dirty="0" spc="-90"/>
              <a:t> </a:t>
            </a:r>
            <a:r>
              <a:rPr dirty="0" spc="110"/>
              <a:t>could</a:t>
            </a:r>
            <a:r>
              <a:rPr dirty="0" spc="-95"/>
              <a:t> </a:t>
            </a:r>
            <a:r>
              <a:rPr dirty="0" spc="60"/>
              <a:t>achieve</a:t>
            </a:r>
            <a:r>
              <a:rPr dirty="0" spc="-90"/>
              <a:t> </a:t>
            </a:r>
            <a:r>
              <a:rPr dirty="0" spc="35"/>
              <a:t>its  </a:t>
            </a:r>
            <a:r>
              <a:rPr dirty="0" spc="55"/>
              <a:t>aim </a:t>
            </a:r>
            <a:r>
              <a:rPr dirty="0" spc="80"/>
              <a:t>of vaccinating </a:t>
            </a:r>
            <a:r>
              <a:rPr dirty="0" spc="45"/>
              <a:t>at </a:t>
            </a:r>
            <a:r>
              <a:rPr dirty="0" spc="30"/>
              <a:t>least </a:t>
            </a:r>
            <a:r>
              <a:rPr dirty="0" spc="50"/>
              <a:t>70</a:t>
            </a:r>
            <a:r>
              <a:rPr dirty="0" sz="1700" spc="50"/>
              <a:t>% </a:t>
            </a:r>
            <a:r>
              <a:rPr dirty="0" spc="80"/>
              <a:t>of </a:t>
            </a:r>
            <a:r>
              <a:rPr dirty="0" spc="35"/>
              <a:t>its </a:t>
            </a:r>
            <a:r>
              <a:rPr dirty="0" spc="100"/>
              <a:t>population </a:t>
            </a:r>
            <a:r>
              <a:rPr dirty="0" spc="114"/>
              <a:t>by </a:t>
            </a:r>
            <a:r>
              <a:rPr dirty="0" spc="85"/>
              <a:t>the </a:t>
            </a:r>
            <a:r>
              <a:rPr dirty="0" spc="70"/>
              <a:t>Northern Spring </a:t>
            </a:r>
            <a:r>
              <a:rPr dirty="0" spc="80"/>
              <a:t>of  </a:t>
            </a:r>
            <a:r>
              <a:rPr dirty="0" spc="60"/>
              <a:t>2021.</a:t>
            </a:r>
            <a:endParaRPr sz="1700"/>
          </a:p>
          <a:p>
            <a:pPr marL="7632700">
              <a:lnSpc>
                <a:spcPct val="100000"/>
              </a:lnSpc>
              <a:spcBef>
                <a:spcPts val="15"/>
              </a:spcBef>
            </a:pPr>
            <a:endParaRPr sz="2400"/>
          </a:p>
          <a:p>
            <a:pPr marL="7645400" marR="591820">
              <a:lnSpc>
                <a:spcPct val="121700"/>
              </a:lnSpc>
            </a:pPr>
            <a:r>
              <a:rPr dirty="0" spc="90"/>
              <a:t>With </a:t>
            </a:r>
            <a:r>
              <a:rPr dirty="0" spc="55"/>
              <a:t>this </a:t>
            </a:r>
            <a:r>
              <a:rPr dirty="0" spc="95"/>
              <a:t>and </a:t>
            </a:r>
            <a:r>
              <a:rPr dirty="0" spc="60"/>
              <a:t>an </a:t>
            </a:r>
            <a:r>
              <a:rPr dirty="0" spc="20"/>
              <a:t>array </a:t>
            </a:r>
            <a:r>
              <a:rPr dirty="0" spc="80"/>
              <a:t>of </a:t>
            </a:r>
            <a:r>
              <a:rPr dirty="0" spc="75"/>
              <a:t>other </a:t>
            </a:r>
            <a:r>
              <a:rPr dirty="0" spc="45"/>
              <a:t>factors </a:t>
            </a:r>
            <a:r>
              <a:rPr dirty="0" spc="85"/>
              <a:t>in </a:t>
            </a:r>
            <a:r>
              <a:rPr dirty="0" spc="70"/>
              <a:t>mind, </a:t>
            </a:r>
            <a:r>
              <a:rPr dirty="0" spc="5"/>
              <a:t>CAPA</a:t>
            </a:r>
            <a:r>
              <a:rPr dirty="0" sz="1700" spc="5"/>
              <a:t>’</a:t>
            </a:r>
            <a:r>
              <a:rPr dirty="0" spc="5"/>
              <a:t>s </a:t>
            </a:r>
            <a:r>
              <a:rPr dirty="0" spc="50"/>
              <a:t>exclusive </a:t>
            </a:r>
            <a:r>
              <a:rPr dirty="0" spc="25"/>
              <a:t>Air  </a:t>
            </a:r>
            <a:r>
              <a:rPr dirty="0" spc="60"/>
              <a:t>Capacity</a:t>
            </a:r>
            <a:r>
              <a:rPr dirty="0" spc="-95"/>
              <a:t> </a:t>
            </a:r>
            <a:r>
              <a:rPr dirty="0" spc="105"/>
              <a:t>Model</a:t>
            </a:r>
            <a:r>
              <a:rPr dirty="0" spc="-95"/>
              <a:t> </a:t>
            </a:r>
            <a:r>
              <a:rPr dirty="0" spc="65"/>
              <a:t>projects</a:t>
            </a:r>
            <a:r>
              <a:rPr dirty="0" spc="-95"/>
              <a:t> </a:t>
            </a:r>
            <a:r>
              <a:rPr dirty="0" spc="55">
                <a:hlinkClick r:id="rId6"/>
              </a:rPr>
              <a:t>China</a:t>
            </a:r>
            <a:r>
              <a:rPr dirty="0" sz="1700" spc="55"/>
              <a:t>’</a:t>
            </a:r>
            <a:r>
              <a:rPr dirty="0" spc="55"/>
              <a:t>s</a:t>
            </a:r>
            <a:r>
              <a:rPr dirty="0" spc="-90"/>
              <a:t> </a:t>
            </a:r>
            <a:r>
              <a:rPr dirty="0" spc="65"/>
              <a:t>international</a:t>
            </a:r>
            <a:r>
              <a:rPr dirty="0" spc="-95"/>
              <a:t> </a:t>
            </a:r>
            <a:r>
              <a:rPr dirty="0" spc="60"/>
              <a:t>market</a:t>
            </a:r>
            <a:r>
              <a:rPr dirty="0" spc="-95"/>
              <a:t> </a:t>
            </a:r>
            <a:r>
              <a:rPr dirty="0" spc="100"/>
              <a:t>to</a:t>
            </a:r>
            <a:r>
              <a:rPr dirty="0" spc="-95"/>
              <a:t> </a:t>
            </a:r>
            <a:r>
              <a:rPr dirty="0" spc="55"/>
              <a:t>remain</a:t>
            </a:r>
            <a:r>
              <a:rPr dirty="0" spc="-90"/>
              <a:t> </a:t>
            </a:r>
            <a:r>
              <a:rPr dirty="0" spc="60"/>
              <a:t>largely  </a:t>
            </a:r>
            <a:r>
              <a:rPr dirty="0" spc="75"/>
              <a:t>closed </a:t>
            </a:r>
            <a:r>
              <a:rPr dirty="0" spc="85"/>
              <a:t>in</a:t>
            </a:r>
            <a:r>
              <a:rPr dirty="0" spc="-280"/>
              <a:t> </a:t>
            </a:r>
            <a:r>
              <a:rPr dirty="0" spc="60"/>
              <a:t>2021.</a:t>
            </a:r>
            <a:endParaRPr sz="1700"/>
          </a:p>
          <a:p>
            <a:pPr marL="7632700">
              <a:lnSpc>
                <a:spcPct val="100000"/>
              </a:lnSpc>
              <a:spcBef>
                <a:spcPts val="15"/>
              </a:spcBef>
            </a:pPr>
            <a:endParaRPr sz="2400"/>
          </a:p>
          <a:p>
            <a:pPr marL="7645400" marR="71755">
              <a:lnSpc>
                <a:spcPct val="121700"/>
              </a:lnSpc>
            </a:pPr>
            <a:r>
              <a:rPr dirty="0" spc="50"/>
              <a:t>Chinese </a:t>
            </a:r>
            <a:r>
              <a:rPr dirty="0" spc="35"/>
              <a:t>airlines </a:t>
            </a:r>
            <a:r>
              <a:rPr dirty="0" spc="95"/>
              <a:t>and </a:t>
            </a:r>
            <a:r>
              <a:rPr dirty="0" spc="85"/>
              <a:t>the </a:t>
            </a:r>
            <a:r>
              <a:rPr dirty="0" spc="70"/>
              <a:t>country</a:t>
            </a:r>
            <a:r>
              <a:rPr dirty="0" sz="1700" spc="70"/>
              <a:t>'</a:t>
            </a:r>
            <a:r>
              <a:rPr dirty="0" spc="70"/>
              <a:t>s </a:t>
            </a:r>
            <a:r>
              <a:rPr dirty="0" spc="95"/>
              <a:t>economy </a:t>
            </a:r>
            <a:r>
              <a:rPr dirty="0" spc="90"/>
              <a:t>will </a:t>
            </a:r>
            <a:r>
              <a:rPr dirty="0" spc="65"/>
              <a:t>lead </a:t>
            </a:r>
            <a:r>
              <a:rPr dirty="0" spc="85"/>
              <a:t>the </a:t>
            </a:r>
            <a:r>
              <a:rPr dirty="0" spc="55"/>
              <a:t>recovery </a:t>
            </a:r>
            <a:r>
              <a:rPr dirty="0" spc="80"/>
              <a:t>of </a:t>
            </a:r>
            <a:r>
              <a:rPr dirty="0" spc="85"/>
              <a:t>the  </a:t>
            </a:r>
            <a:r>
              <a:rPr dirty="0" spc="60"/>
              <a:t>aviation</a:t>
            </a:r>
            <a:r>
              <a:rPr dirty="0" spc="-95"/>
              <a:t> </a:t>
            </a:r>
            <a:r>
              <a:rPr dirty="0" spc="55"/>
              <a:t>sector</a:t>
            </a:r>
            <a:r>
              <a:rPr dirty="0" spc="-90"/>
              <a:t> </a:t>
            </a:r>
            <a:r>
              <a:rPr dirty="0" spc="75"/>
              <a:t>from</a:t>
            </a:r>
            <a:r>
              <a:rPr dirty="0" spc="-90"/>
              <a:t> </a:t>
            </a:r>
            <a:r>
              <a:rPr dirty="0" spc="85"/>
              <a:t>the</a:t>
            </a:r>
            <a:r>
              <a:rPr dirty="0" spc="-90"/>
              <a:t> </a:t>
            </a:r>
            <a:r>
              <a:rPr dirty="0" spc="85"/>
              <a:t>impact</a:t>
            </a:r>
            <a:r>
              <a:rPr dirty="0" spc="-90"/>
              <a:t> </a:t>
            </a:r>
            <a:r>
              <a:rPr dirty="0" spc="80"/>
              <a:t>of</a:t>
            </a:r>
            <a:r>
              <a:rPr dirty="0" spc="-90"/>
              <a:t> </a:t>
            </a:r>
            <a:r>
              <a:rPr dirty="0" spc="85"/>
              <a:t>the</a:t>
            </a:r>
            <a:r>
              <a:rPr dirty="0" spc="-90"/>
              <a:t> </a:t>
            </a:r>
            <a:r>
              <a:rPr dirty="0" spc="70"/>
              <a:t>Covid</a:t>
            </a:r>
            <a:r>
              <a:rPr dirty="0" sz="1700" spc="70"/>
              <a:t>-</a:t>
            </a:r>
            <a:r>
              <a:rPr dirty="0" spc="70"/>
              <a:t>19</a:t>
            </a:r>
            <a:r>
              <a:rPr dirty="0" spc="-90"/>
              <a:t> </a:t>
            </a:r>
            <a:r>
              <a:rPr dirty="0" spc="70"/>
              <a:t>pandemic,</a:t>
            </a:r>
            <a:r>
              <a:rPr dirty="0" spc="-90"/>
              <a:t> </a:t>
            </a:r>
            <a:r>
              <a:rPr dirty="0" spc="85"/>
              <a:t>the</a:t>
            </a:r>
            <a:r>
              <a:rPr dirty="0" spc="-90"/>
              <a:t> </a:t>
            </a:r>
            <a:r>
              <a:rPr dirty="0" spc="60"/>
              <a:t>International  </a:t>
            </a:r>
            <a:r>
              <a:rPr dirty="0" spc="25"/>
              <a:t>Air </a:t>
            </a:r>
            <a:r>
              <a:rPr dirty="0" spc="60"/>
              <a:t>Transport </a:t>
            </a:r>
            <a:r>
              <a:rPr dirty="0" spc="50"/>
              <a:t>Association </a:t>
            </a:r>
            <a:r>
              <a:rPr dirty="0" sz="1700" spc="30"/>
              <a:t>(</a:t>
            </a:r>
            <a:r>
              <a:rPr dirty="0" spc="30"/>
              <a:t>IATA</a:t>
            </a:r>
            <a:r>
              <a:rPr dirty="0" sz="1700" spc="30"/>
              <a:t>) </a:t>
            </a:r>
            <a:r>
              <a:rPr dirty="0" spc="45"/>
              <a:t>said </a:t>
            </a:r>
            <a:r>
              <a:rPr dirty="0" spc="85"/>
              <a:t>in </a:t>
            </a:r>
            <a:r>
              <a:rPr dirty="0" spc="75"/>
              <a:t>November </a:t>
            </a:r>
            <a:r>
              <a:rPr dirty="0" spc="95"/>
              <a:t>2020 </a:t>
            </a:r>
            <a:r>
              <a:rPr dirty="0" spc="85"/>
              <a:t>in </a:t>
            </a:r>
            <a:r>
              <a:rPr dirty="0" spc="35"/>
              <a:t>its </a:t>
            </a:r>
            <a:r>
              <a:rPr dirty="0" spc="50"/>
              <a:t>revised  </a:t>
            </a:r>
            <a:r>
              <a:rPr dirty="0" spc="100"/>
              <a:t>outlook</a:t>
            </a:r>
            <a:r>
              <a:rPr dirty="0" spc="-105"/>
              <a:t> </a:t>
            </a:r>
            <a:r>
              <a:rPr dirty="0" spc="60"/>
              <a:t>for</a:t>
            </a:r>
            <a:r>
              <a:rPr dirty="0" spc="-100"/>
              <a:t> </a:t>
            </a:r>
            <a:r>
              <a:rPr dirty="0" spc="95"/>
              <a:t>2020</a:t>
            </a:r>
            <a:r>
              <a:rPr dirty="0" spc="-100"/>
              <a:t> </a:t>
            </a:r>
            <a:r>
              <a:rPr dirty="0" spc="95"/>
              <a:t>and</a:t>
            </a:r>
            <a:r>
              <a:rPr dirty="0" spc="-100"/>
              <a:t> </a:t>
            </a:r>
            <a:r>
              <a:rPr dirty="0" spc="60"/>
              <a:t>2021.</a:t>
            </a:r>
            <a:endParaRPr sz="1700"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516152" y="334998"/>
            <a:ext cx="8681720" cy="2163445"/>
          </a:xfrm>
          <a:prstGeom prst="rect"/>
        </p:spPr>
        <p:txBody>
          <a:bodyPr wrap="square" lIns="0" tIns="3663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85"/>
              </a:spcBef>
            </a:pPr>
            <a:r>
              <a:rPr dirty="0" sz="4050" spc="-80" b="1">
                <a:solidFill>
                  <a:srgbClr val="182953"/>
                </a:solidFill>
                <a:latin typeface="Arial"/>
                <a:cs typeface="Arial"/>
              </a:rPr>
              <a:t>The </a:t>
            </a:r>
            <a:r>
              <a:rPr dirty="0" sz="4050" spc="-85" b="1">
                <a:solidFill>
                  <a:srgbClr val="182953"/>
                </a:solidFill>
                <a:latin typeface="Arial"/>
                <a:cs typeface="Arial"/>
              </a:rPr>
              <a:t>rise </a:t>
            </a:r>
            <a:r>
              <a:rPr dirty="0" sz="4050" spc="15" b="1">
                <a:solidFill>
                  <a:srgbClr val="182953"/>
                </a:solidFill>
                <a:latin typeface="Arial"/>
                <a:cs typeface="Arial"/>
              </a:rPr>
              <a:t>of </a:t>
            </a:r>
            <a:r>
              <a:rPr dirty="0" sz="4050" spc="-100" b="1">
                <a:solidFill>
                  <a:srgbClr val="182953"/>
                </a:solidFill>
                <a:latin typeface="Arial"/>
                <a:cs typeface="Arial"/>
              </a:rPr>
              <a:t>China </a:t>
            </a:r>
            <a:r>
              <a:rPr dirty="0" sz="4050" spc="-195" b="1">
                <a:solidFill>
                  <a:srgbClr val="182953"/>
                </a:solidFill>
                <a:latin typeface="Arial"/>
                <a:cs typeface="Arial"/>
              </a:rPr>
              <a:t>in </a:t>
            </a:r>
            <a:r>
              <a:rPr dirty="0" sz="4050" spc="10" b="1">
                <a:solidFill>
                  <a:srgbClr val="182953"/>
                </a:solidFill>
                <a:latin typeface="Arial"/>
                <a:cs typeface="Arial"/>
              </a:rPr>
              <a:t>aviation</a:t>
            </a:r>
            <a:r>
              <a:rPr dirty="0" sz="4050" spc="345" b="1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4050" spc="-20" b="1">
                <a:solidFill>
                  <a:srgbClr val="182953"/>
                </a:solidFill>
                <a:latin typeface="Arial"/>
                <a:cs typeface="Arial"/>
              </a:rPr>
              <a:t>Sector</a:t>
            </a:r>
            <a:endParaRPr sz="4050">
              <a:latin typeface="Arial"/>
              <a:cs typeface="Arial"/>
            </a:endParaRPr>
          </a:p>
          <a:p>
            <a:pPr marL="175895" marR="5080">
              <a:lnSpc>
                <a:spcPct val="121700"/>
              </a:lnSpc>
              <a:spcBef>
                <a:spcPts val="855"/>
              </a:spcBef>
            </a:pPr>
            <a:r>
              <a:rPr dirty="0" sz="1900" spc="30">
                <a:solidFill>
                  <a:srgbClr val="182953"/>
                </a:solidFill>
              </a:rPr>
              <a:t>Massive </a:t>
            </a:r>
            <a:r>
              <a:rPr dirty="0" sz="1900" spc="20">
                <a:solidFill>
                  <a:srgbClr val="182953"/>
                </a:solidFill>
              </a:rPr>
              <a:t>rates </a:t>
            </a:r>
            <a:r>
              <a:rPr dirty="0" sz="1900" spc="80">
                <a:solidFill>
                  <a:srgbClr val="182953"/>
                </a:solidFill>
              </a:rPr>
              <a:t>of </a:t>
            </a:r>
            <a:r>
              <a:rPr dirty="0" sz="1900">
                <a:solidFill>
                  <a:srgbClr val="182953"/>
                </a:solidFill>
              </a:rPr>
              <a:t>COVID </a:t>
            </a:r>
            <a:r>
              <a:rPr dirty="0" sz="1900" spc="-65">
                <a:solidFill>
                  <a:srgbClr val="182953"/>
                </a:solidFill>
              </a:rPr>
              <a:t>PCR </a:t>
            </a:r>
            <a:r>
              <a:rPr dirty="0" sz="1900" spc="75">
                <a:solidFill>
                  <a:srgbClr val="182953"/>
                </a:solidFill>
              </a:rPr>
              <a:t>testing </a:t>
            </a:r>
            <a:r>
              <a:rPr dirty="0" sz="1900" spc="95">
                <a:solidFill>
                  <a:srgbClr val="182953"/>
                </a:solidFill>
              </a:rPr>
              <a:t>and </a:t>
            </a:r>
            <a:r>
              <a:rPr dirty="0" sz="1900" spc="60">
                <a:solidFill>
                  <a:srgbClr val="182953"/>
                </a:solidFill>
              </a:rPr>
              <a:t>quarantines for </a:t>
            </a:r>
            <a:r>
              <a:rPr dirty="0" sz="1900" spc="50">
                <a:solidFill>
                  <a:srgbClr val="182953"/>
                </a:solidFill>
              </a:rPr>
              <a:t>Chinese </a:t>
            </a:r>
            <a:r>
              <a:rPr dirty="0" sz="1900" spc="35">
                <a:solidFill>
                  <a:srgbClr val="182953"/>
                </a:solidFill>
              </a:rPr>
              <a:t>travelers  </a:t>
            </a:r>
            <a:r>
              <a:rPr dirty="0" sz="1900" spc="140">
                <a:solidFill>
                  <a:srgbClr val="182953"/>
                </a:solidFill>
              </a:rPr>
              <a:t>who</a:t>
            </a:r>
            <a:r>
              <a:rPr dirty="0" sz="1900" spc="-100">
                <a:solidFill>
                  <a:srgbClr val="182953"/>
                </a:solidFill>
              </a:rPr>
              <a:t> </a:t>
            </a:r>
            <a:r>
              <a:rPr dirty="0" sz="1900" spc="55">
                <a:solidFill>
                  <a:srgbClr val="182953"/>
                </a:solidFill>
              </a:rPr>
              <a:t>have</a:t>
            </a:r>
            <a:r>
              <a:rPr dirty="0" sz="1900" spc="-95">
                <a:solidFill>
                  <a:srgbClr val="182953"/>
                </a:solidFill>
              </a:rPr>
              <a:t> </a:t>
            </a:r>
            <a:r>
              <a:rPr dirty="0" sz="1900" spc="60">
                <a:solidFill>
                  <a:srgbClr val="182953"/>
                </a:solidFill>
              </a:rPr>
              <a:t>visited</a:t>
            </a:r>
            <a:r>
              <a:rPr dirty="0" sz="1900" spc="-95">
                <a:solidFill>
                  <a:srgbClr val="182953"/>
                </a:solidFill>
              </a:rPr>
              <a:t> </a:t>
            </a:r>
            <a:r>
              <a:rPr dirty="0" sz="1900" spc="5">
                <a:solidFill>
                  <a:srgbClr val="182953"/>
                </a:solidFill>
              </a:rPr>
              <a:t>a</a:t>
            </a:r>
            <a:r>
              <a:rPr dirty="0" sz="1900" spc="-95">
                <a:solidFill>
                  <a:srgbClr val="182953"/>
                </a:solidFill>
              </a:rPr>
              <a:t> </a:t>
            </a:r>
            <a:r>
              <a:rPr dirty="0" sz="1900" spc="60">
                <a:solidFill>
                  <a:srgbClr val="182953"/>
                </a:solidFill>
              </a:rPr>
              <a:t>high</a:t>
            </a:r>
            <a:r>
              <a:rPr dirty="0" sz="1700" spc="60">
                <a:solidFill>
                  <a:srgbClr val="182953"/>
                </a:solidFill>
              </a:rPr>
              <a:t>-</a:t>
            </a:r>
            <a:r>
              <a:rPr dirty="0" sz="1900" spc="60">
                <a:solidFill>
                  <a:srgbClr val="182953"/>
                </a:solidFill>
              </a:rPr>
              <a:t>risk</a:t>
            </a:r>
            <a:r>
              <a:rPr dirty="0" sz="1900" spc="-100">
                <a:solidFill>
                  <a:srgbClr val="182953"/>
                </a:solidFill>
              </a:rPr>
              <a:t> </a:t>
            </a:r>
            <a:r>
              <a:rPr dirty="0" sz="1900" spc="85">
                <a:solidFill>
                  <a:srgbClr val="182953"/>
                </a:solidFill>
              </a:rPr>
              <a:t>region</a:t>
            </a:r>
            <a:r>
              <a:rPr dirty="0" sz="1900" spc="-95">
                <a:solidFill>
                  <a:srgbClr val="182953"/>
                </a:solidFill>
              </a:rPr>
              <a:t> </a:t>
            </a:r>
            <a:r>
              <a:rPr dirty="0" sz="1900" spc="85">
                <a:solidFill>
                  <a:srgbClr val="182953"/>
                </a:solidFill>
              </a:rPr>
              <a:t>in</a:t>
            </a:r>
            <a:r>
              <a:rPr dirty="0" sz="1900" spc="-95">
                <a:solidFill>
                  <a:srgbClr val="182953"/>
                </a:solidFill>
              </a:rPr>
              <a:t> </a:t>
            </a:r>
            <a:r>
              <a:rPr dirty="0" sz="1900" spc="85">
                <a:solidFill>
                  <a:srgbClr val="182953"/>
                </a:solidFill>
              </a:rPr>
              <a:t>the</a:t>
            </a:r>
            <a:r>
              <a:rPr dirty="0" sz="1900" spc="-95">
                <a:solidFill>
                  <a:srgbClr val="182953"/>
                </a:solidFill>
              </a:rPr>
              <a:t> </a:t>
            </a:r>
            <a:r>
              <a:rPr dirty="0" sz="1900" spc="70">
                <a:solidFill>
                  <a:srgbClr val="182953"/>
                </a:solidFill>
              </a:rPr>
              <a:t>prior</a:t>
            </a:r>
            <a:r>
              <a:rPr dirty="0" sz="1900" spc="-100">
                <a:solidFill>
                  <a:srgbClr val="182953"/>
                </a:solidFill>
              </a:rPr>
              <a:t> </a:t>
            </a:r>
            <a:r>
              <a:rPr dirty="0" sz="1900" spc="100">
                <a:solidFill>
                  <a:srgbClr val="182953"/>
                </a:solidFill>
              </a:rPr>
              <a:t>14</a:t>
            </a:r>
            <a:r>
              <a:rPr dirty="0" sz="1900" spc="-95">
                <a:solidFill>
                  <a:srgbClr val="182953"/>
                </a:solidFill>
              </a:rPr>
              <a:t> </a:t>
            </a:r>
            <a:r>
              <a:rPr dirty="0" sz="1900" spc="50">
                <a:solidFill>
                  <a:srgbClr val="182953"/>
                </a:solidFill>
              </a:rPr>
              <a:t>days</a:t>
            </a:r>
            <a:r>
              <a:rPr dirty="0" sz="1900" spc="-95">
                <a:solidFill>
                  <a:srgbClr val="182953"/>
                </a:solidFill>
              </a:rPr>
              <a:t> </a:t>
            </a:r>
            <a:r>
              <a:rPr dirty="0" sz="1900" spc="55">
                <a:solidFill>
                  <a:srgbClr val="182953"/>
                </a:solidFill>
              </a:rPr>
              <a:t>have</a:t>
            </a:r>
            <a:r>
              <a:rPr dirty="0" sz="1900" spc="-95">
                <a:solidFill>
                  <a:srgbClr val="182953"/>
                </a:solidFill>
              </a:rPr>
              <a:t> </a:t>
            </a:r>
            <a:r>
              <a:rPr dirty="0" sz="1900" spc="90">
                <a:solidFill>
                  <a:srgbClr val="182953"/>
                </a:solidFill>
              </a:rPr>
              <a:t>been</a:t>
            </a:r>
            <a:r>
              <a:rPr dirty="0" sz="1900" spc="-100">
                <a:solidFill>
                  <a:srgbClr val="182953"/>
                </a:solidFill>
              </a:rPr>
              <a:t> </a:t>
            </a:r>
            <a:r>
              <a:rPr dirty="0" sz="1900" spc="65">
                <a:solidFill>
                  <a:srgbClr val="182953"/>
                </a:solidFill>
              </a:rPr>
              <a:t>crucial</a:t>
            </a:r>
            <a:r>
              <a:rPr dirty="0" sz="1900" spc="-95">
                <a:solidFill>
                  <a:srgbClr val="182953"/>
                </a:solidFill>
              </a:rPr>
              <a:t> </a:t>
            </a:r>
            <a:r>
              <a:rPr dirty="0" sz="1900" spc="100">
                <a:solidFill>
                  <a:srgbClr val="182953"/>
                </a:solidFill>
              </a:rPr>
              <a:t>to  </a:t>
            </a:r>
            <a:r>
              <a:rPr dirty="0" sz="1900" spc="80">
                <a:solidFill>
                  <a:srgbClr val="182953"/>
                </a:solidFill>
              </a:rPr>
              <a:t>maintaining</a:t>
            </a:r>
            <a:r>
              <a:rPr dirty="0" sz="1900" spc="-100">
                <a:solidFill>
                  <a:srgbClr val="182953"/>
                </a:solidFill>
              </a:rPr>
              <a:t> </a:t>
            </a:r>
            <a:r>
              <a:rPr dirty="0" sz="1900" spc="55">
                <a:solidFill>
                  <a:srgbClr val="182953"/>
                </a:solidFill>
              </a:rPr>
              <a:t>China</a:t>
            </a:r>
            <a:r>
              <a:rPr dirty="0" sz="1700" spc="55">
                <a:solidFill>
                  <a:srgbClr val="182953"/>
                </a:solidFill>
              </a:rPr>
              <a:t>’</a:t>
            </a:r>
            <a:r>
              <a:rPr dirty="0" sz="1900" spc="55">
                <a:solidFill>
                  <a:srgbClr val="182953"/>
                </a:solidFill>
              </a:rPr>
              <a:t>s</a:t>
            </a:r>
            <a:r>
              <a:rPr dirty="0" sz="1900" spc="-100">
                <a:solidFill>
                  <a:srgbClr val="182953"/>
                </a:solidFill>
              </a:rPr>
              <a:t> </a:t>
            </a:r>
            <a:r>
              <a:rPr dirty="0" sz="1900" spc="120">
                <a:solidFill>
                  <a:srgbClr val="182953"/>
                </a:solidFill>
              </a:rPr>
              <a:t>low</a:t>
            </a:r>
            <a:r>
              <a:rPr dirty="0" sz="1900" spc="-100">
                <a:solidFill>
                  <a:srgbClr val="182953"/>
                </a:solidFill>
              </a:rPr>
              <a:t> </a:t>
            </a:r>
            <a:r>
              <a:rPr dirty="0" sz="1900" spc="20">
                <a:solidFill>
                  <a:srgbClr val="182953"/>
                </a:solidFill>
              </a:rPr>
              <a:t>rates</a:t>
            </a:r>
            <a:r>
              <a:rPr dirty="0" sz="1900" spc="-100">
                <a:solidFill>
                  <a:srgbClr val="182953"/>
                </a:solidFill>
              </a:rPr>
              <a:t> </a:t>
            </a:r>
            <a:r>
              <a:rPr dirty="0" sz="1900" spc="80">
                <a:solidFill>
                  <a:srgbClr val="182953"/>
                </a:solidFill>
              </a:rPr>
              <a:t>of</a:t>
            </a:r>
            <a:r>
              <a:rPr dirty="0" sz="1900" spc="-100">
                <a:solidFill>
                  <a:srgbClr val="182953"/>
                </a:solidFill>
              </a:rPr>
              <a:t> </a:t>
            </a:r>
            <a:r>
              <a:rPr dirty="0" sz="1900" spc="60">
                <a:solidFill>
                  <a:srgbClr val="182953"/>
                </a:solidFill>
              </a:rPr>
              <a:t>infection.</a:t>
            </a:r>
            <a:endParaRPr sz="1900"/>
          </a:p>
        </p:txBody>
      </p:sp>
      <p:sp>
        <p:nvSpPr>
          <p:cNvPr id="14" name="object 14"/>
          <p:cNvSpPr/>
          <p:nvPr/>
        </p:nvSpPr>
        <p:spPr>
          <a:xfrm>
            <a:off x="15866059" y="8855871"/>
            <a:ext cx="2238374" cy="1181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7275" y="3870228"/>
            <a:ext cx="2821305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434">
                <a:solidFill>
                  <a:srgbClr val="182953"/>
                </a:solidFill>
                <a:latin typeface="Arial Black"/>
                <a:cs typeface="Arial Black"/>
              </a:rPr>
              <a:t>COVID</a:t>
            </a:r>
            <a:r>
              <a:rPr dirty="0" sz="1650" spc="20">
                <a:solidFill>
                  <a:srgbClr val="182953"/>
                </a:solidFill>
                <a:latin typeface="Arial Black"/>
                <a:cs typeface="Arial Black"/>
              </a:rPr>
              <a:t> </a:t>
            </a:r>
            <a:r>
              <a:rPr dirty="0" sz="1650" spc="470">
                <a:solidFill>
                  <a:srgbClr val="182953"/>
                </a:solidFill>
                <a:latin typeface="Arial Black"/>
                <a:cs typeface="Arial Black"/>
              </a:rPr>
              <a:t>19</a:t>
            </a:r>
            <a:r>
              <a:rPr dirty="0" sz="1650" spc="20">
                <a:solidFill>
                  <a:srgbClr val="182953"/>
                </a:solidFill>
                <a:latin typeface="Arial Black"/>
                <a:cs typeface="Arial Black"/>
              </a:rPr>
              <a:t> </a:t>
            </a:r>
            <a:r>
              <a:rPr dirty="0" sz="1650" spc="405">
                <a:solidFill>
                  <a:srgbClr val="182953"/>
                </a:solidFill>
                <a:latin typeface="Arial Black"/>
                <a:cs typeface="Arial Black"/>
              </a:rPr>
              <a:t>IMPACT</a:t>
            </a:r>
            <a:endParaRPr sz="165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77275" y="4199868"/>
            <a:ext cx="3200400" cy="1682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100"/>
              </a:spcBef>
            </a:pPr>
            <a:r>
              <a:rPr dirty="0" sz="1550" spc="40">
                <a:solidFill>
                  <a:srgbClr val="182953"/>
                </a:solidFill>
                <a:latin typeface="Arial"/>
                <a:cs typeface="Arial"/>
              </a:rPr>
              <a:t>The</a:t>
            </a:r>
            <a:r>
              <a:rPr dirty="0" sz="1550" spc="-10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550" spc="40">
                <a:solidFill>
                  <a:srgbClr val="182953"/>
                </a:solidFill>
                <a:latin typeface="Arial"/>
                <a:cs typeface="Arial"/>
              </a:rPr>
              <a:t>India</a:t>
            </a:r>
            <a:r>
              <a:rPr dirty="0" sz="1550" spc="-10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550" spc="30">
                <a:solidFill>
                  <a:srgbClr val="182953"/>
                </a:solidFill>
                <a:latin typeface="Arial"/>
                <a:cs typeface="Arial"/>
              </a:rPr>
              <a:t>Brand</a:t>
            </a:r>
            <a:r>
              <a:rPr dirty="0" sz="1550" spc="-10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550" spc="40">
                <a:solidFill>
                  <a:srgbClr val="182953"/>
                </a:solidFill>
                <a:latin typeface="Arial"/>
                <a:cs typeface="Arial"/>
              </a:rPr>
              <a:t>Equity</a:t>
            </a:r>
            <a:r>
              <a:rPr dirty="0" sz="1550" spc="-10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550" spc="55">
                <a:solidFill>
                  <a:srgbClr val="182953"/>
                </a:solidFill>
                <a:latin typeface="Arial"/>
                <a:cs typeface="Arial"/>
              </a:rPr>
              <a:t>Foundation  </a:t>
            </a:r>
            <a:r>
              <a:rPr dirty="0" sz="1400" spc="-20">
                <a:solidFill>
                  <a:srgbClr val="182953"/>
                </a:solidFill>
                <a:latin typeface="Arial"/>
                <a:cs typeface="Arial"/>
              </a:rPr>
              <a:t>(</a:t>
            </a:r>
            <a:r>
              <a:rPr dirty="0" sz="1550" spc="-20">
                <a:solidFill>
                  <a:srgbClr val="182953"/>
                </a:solidFill>
                <a:latin typeface="Arial"/>
                <a:cs typeface="Arial"/>
              </a:rPr>
              <a:t>IBEF</a:t>
            </a:r>
            <a:r>
              <a:rPr dirty="0" sz="1400" spc="-20">
                <a:solidFill>
                  <a:srgbClr val="182953"/>
                </a:solidFill>
                <a:latin typeface="Arial"/>
                <a:cs typeface="Arial"/>
              </a:rPr>
              <a:t>) </a:t>
            </a:r>
            <a:r>
              <a:rPr dirty="0" sz="1550" spc="35">
                <a:solidFill>
                  <a:srgbClr val="182953"/>
                </a:solidFill>
                <a:latin typeface="Arial"/>
                <a:cs typeface="Arial"/>
              </a:rPr>
              <a:t>estimated </a:t>
            </a:r>
            <a:r>
              <a:rPr dirty="0" sz="1550" spc="50">
                <a:solidFill>
                  <a:srgbClr val="182953"/>
                </a:solidFill>
                <a:latin typeface="Arial"/>
                <a:cs typeface="Arial"/>
              </a:rPr>
              <a:t>that </a:t>
            </a:r>
            <a:r>
              <a:rPr dirty="0" sz="1550" spc="55">
                <a:solidFill>
                  <a:srgbClr val="182953"/>
                </a:solidFill>
                <a:latin typeface="Arial"/>
                <a:cs typeface="Arial"/>
              </a:rPr>
              <a:t>the </a:t>
            </a:r>
            <a:r>
              <a:rPr dirty="0" sz="1550" spc="-20">
                <a:solidFill>
                  <a:srgbClr val="182953"/>
                </a:solidFill>
                <a:latin typeface="Arial"/>
                <a:cs typeface="Arial"/>
              </a:rPr>
              <a:t>COVID</a:t>
            </a:r>
            <a:r>
              <a:rPr dirty="0" sz="1400" spc="-20">
                <a:solidFill>
                  <a:srgbClr val="182953"/>
                </a:solidFill>
                <a:latin typeface="Arial"/>
                <a:cs typeface="Arial"/>
              </a:rPr>
              <a:t>-  </a:t>
            </a:r>
            <a:r>
              <a:rPr dirty="0" sz="1550" spc="60">
                <a:solidFill>
                  <a:srgbClr val="182953"/>
                </a:solidFill>
                <a:latin typeface="Arial"/>
                <a:cs typeface="Arial"/>
              </a:rPr>
              <a:t>19</a:t>
            </a:r>
            <a:r>
              <a:rPr dirty="0" sz="1550" spc="-10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550" spc="60">
                <a:solidFill>
                  <a:srgbClr val="182953"/>
                </a:solidFill>
                <a:latin typeface="Arial"/>
                <a:cs typeface="Arial"/>
              </a:rPr>
              <a:t>pandemic</a:t>
            </a:r>
            <a:r>
              <a:rPr dirty="0" sz="1550" spc="-10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550" spc="90">
                <a:solidFill>
                  <a:srgbClr val="182953"/>
                </a:solidFill>
                <a:latin typeface="Arial"/>
                <a:cs typeface="Arial"/>
              </a:rPr>
              <a:t>would</a:t>
            </a:r>
            <a:r>
              <a:rPr dirty="0" sz="1550" spc="-10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550" spc="30">
                <a:solidFill>
                  <a:srgbClr val="182953"/>
                </a:solidFill>
                <a:latin typeface="Arial"/>
                <a:cs typeface="Arial"/>
              </a:rPr>
              <a:t>have</a:t>
            </a:r>
            <a:r>
              <a:rPr dirty="0" sz="1550" spc="-10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550" spc="-15">
                <a:solidFill>
                  <a:srgbClr val="182953"/>
                </a:solidFill>
                <a:latin typeface="Arial"/>
                <a:cs typeface="Arial"/>
              </a:rPr>
              <a:t>a</a:t>
            </a:r>
            <a:r>
              <a:rPr dirty="0" sz="155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550" spc="45">
                <a:solidFill>
                  <a:srgbClr val="182953"/>
                </a:solidFill>
                <a:latin typeface="Arial"/>
                <a:cs typeface="Arial"/>
              </a:rPr>
              <a:t>longer</a:t>
            </a:r>
            <a:r>
              <a:rPr dirty="0" sz="1400" spc="45">
                <a:solidFill>
                  <a:srgbClr val="182953"/>
                </a:solidFill>
                <a:latin typeface="Arial"/>
                <a:cs typeface="Arial"/>
              </a:rPr>
              <a:t>-  </a:t>
            </a:r>
            <a:r>
              <a:rPr dirty="0" sz="1550" spc="40">
                <a:solidFill>
                  <a:srgbClr val="182953"/>
                </a:solidFill>
                <a:latin typeface="Arial"/>
                <a:cs typeface="Arial"/>
              </a:rPr>
              <a:t>lasting </a:t>
            </a:r>
            <a:r>
              <a:rPr dirty="0" sz="1550" spc="55">
                <a:solidFill>
                  <a:srgbClr val="182953"/>
                </a:solidFill>
                <a:latin typeface="Arial"/>
                <a:cs typeface="Arial"/>
              </a:rPr>
              <a:t>impact </a:t>
            </a:r>
            <a:r>
              <a:rPr dirty="0" sz="1550" spc="75">
                <a:solidFill>
                  <a:srgbClr val="182953"/>
                </a:solidFill>
                <a:latin typeface="Arial"/>
                <a:cs typeface="Arial"/>
              </a:rPr>
              <a:t>on </a:t>
            </a:r>
            <a:r>
              <a:rPr dirty="0" sz="1550" spc="40">
                <a:solidFill>
                  <a:srgbClr val="182953"/>
                </a:solidFill>
                <a:latin typeface="Arial"/>
                <a:cs typeface="Arial"/>
              </a:rPr>
              <a:t>international </a:t>
            </a:r>
            <a:r>
              <a:rPr dirty="0" sz="1550" spc="10">
                <a:solidFill>
                  <a:srgbClr val="182953"/>
                </a:solidFill>
                <a:latin typeface="Arial"/>
                <a:cs typeface="Arial"/>
              </a:rPr>
              <a:t>air  </a:t>
            </a:r>
            <a:r>
              <a:rPr dirty="0" sz="1550" spc="25">
                <a:solidFill>
                  <a:srgbClr val="182953"/>
                </a:solidFill>
                <a:latin typeface="Arial"/>
                <a:cs typeface="Arial"/>
              </a:rPr>
              <a:t>travel</a:t>
            </a:r>
            <a:r>
              <a:rPr dirty="0" sz="1550" spc="-10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550" spc="55">
                <a:solidFill>
                  <a:srgbClr val="182953"/>
                </a:solidFill>
                <a:latin typeface="Arial"/>
                <a:cs typeface="Arial"/>
              </a:rPr>
              <a:t>than</a:t>
            </a:r>
            <a:r>
              <a:rPr dirty="0" sz="1550" spc="-10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550" spc="75">
                <a:solidFill>
                  <a:srgbClr val="182953"/>
                </a:solidFill>
                <a:latin typeface="Arial"/>
                <a:cs typeface="Arial"/>
              </a:rPr>
              <a:t>on</a:t>
            </a:r>
            <a:r>
              <a:rPr dirty="0" sz="1550" spc="-10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550" spc="50">
                <a:solidFill>
                  <a:srgbClr val="182953"/>
                </a:solidFill>
                <a:latin typeface="Arial"/>
                <a:cs typeface="Arial"/>
              </a:rPr>
              <a:t>domestic</a:t>
            </a:r>
            <a:r>
              <a:rPr dirty="0" sz="1550" spc="-10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550" spc="40">
                <a:solidFill>
                  <a:srgbClr val="182953"/>
                </a:solidFill>
                <a:latin typeface="Arial"/>
                <a:cs typeface="Arial"/>
              </a:rPr>
              <a:t>operations  </a:t>
            </a:r>
            <a:r>
              <a:rPr dirty="0" sz="1550" spc="5">
                <a:solidFill>
                  <a:srgbClr val="182953"/>
                </a:solidFill>
                <a:latin typeface="Arial"/>
                <a:cs typeface="Arial"/>
              </a:rPr>
              <a:t>across</a:t>
            </a:r>
            <a:r>
              <a:rPr dirty="0" sz="155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550" spc="20">
                <a:solidFill>
                  <a:srgbClr val="182953"/>
                </a:solidFill>
                <a:latin typeface="Arial"/>
                <a:cs typeface="Arial"/>
              </a:rPr>
              <a:t>India.</a:t>
            </a:r>
            <a:endParaRPr sz="15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41819" y="5390997"/>
            <a:ext cx="2693670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405">
                <a:solidFill>
                  <a:srgbClr val="182953"/>
                </a:solidFill>
                <a:latin typeface="Arial Black"/>
                <a:cs typeface="Arial Black"/>
              </a:rPr>
              <a:t>CURRENT</a:t>
            </a:r>
            <a:r>
              <a:rPr dirty="0" sz="1650" spc="-15">
                <a:solidFill>
                  <a:srgbClr val="182953"/>
                </a:solidFill>
                <a:latin typeface="Arial Black"/>
                <a:cs typeface="Arial Black"/>
              </a:rPr>
              <a:t> </a:t>
            </a:r>
            <a:r>
              <a:rPr dirty="0" sz="1650" spc="409">
                <a:solidFill>
                  <a:srgbClr val="182953"/>
                </a:solidFill>
                <a:latin typeface="Arial Black"/>
                <a:cs typeface="Arial Black"/>
              </a:rPr>
              <a:t>RANKS</a:t>
            </a:r>
            <a:endParaRPr sz="165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41819" y="5720637"/>
            <a:ext cx="3383915" cy="1130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100"/>
              </a:spcBef>
            </a:pPr>
            <a:r>
              <a:rPr dirty="0" sz="1550" spc="25">
                <a:solidFill>
                  <a:srgbClr val="182953"/>
                </a:solidFill>
                <a:latin typeface="Arial"/>
                <a:cs typeface="Arial"/>
              </a:rPr>
              <a:t>Currently,</a:t>
            </a:r>
            <a:r>
              <a:rPr dirty="0" sz="155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550" spc="40">
                <a:solidFill>
                  <a:srgbClr val="182953"/>
                </a:solidFill>
                <a:latin typeface="Arial"/>
                <a:cs typeface="Arial"/>
              </a:rPr>
              <a:t>India</a:t>
            </a:r>
            <a:r>
              <a:rPr dirty="0" sz="1550" spc="-9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550" spc="-5">
                <a:solidFill>
                  <a:srgbClr val="182953"/>
                </a:solidFill>
                <a:latin typeface="Arial"/>
                <a:cs typeface="Arial"/>
              </a:rPr>
              <a:t>is</a:t>
            </a:r>
            <a:r>
              <a:rPr dirty="0" sz="155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550" spc="55">
                <a:solidFill>
                  <a:srgbClr val="182953"/>
                </a:solidFill>
                <a:latin typeface="Arial"/>
                <a:cs typeface="Arial"/>
              </a:rPr>
              <a:t>the</a:t>
            </a:r>
            <a:r>
              <a:rPr dirty="0" sz="1550" spc="-9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550" spc="25">
                <a:solidFill>
                  <a:srgbClr val="182953"/>
                </a:solidFill>
                <a:latin typeface="Arial"/>
                <a:cs typeface="Arial"/>
              </a:rPr>
              <a:t>seventh</a:t>
            </a:r>
            <a:r>
              <a:rPr dirty="0" sz="1400" spc="25">
                <a:solidFill>
                  <a:srgbClr val="182953"/>
                </a:solidFill>
                <a:latin typeface="Arial"/>
                <a:cs typeface="Arial"/>
              </a:rPr>
              <a:t>-</a:t>
            </a:r>
            <a:r>
              <a:rPr dirty="0" sz="1550" spc="25">
                <a:solidFill>
                  <a:srgbClr val="182953"/>
                </a:solidFill>
                <a:latin typeface="Arial"/>
                <a:cs typeface="Arial"/>
              </a:rPr>
              <a:t>largest  </a:t>
            </a:r>
            <a:r>
              <a:rPr dirty="0" sz="1550" spc="45">
                <a:solidFill>
                  <a:srgbClr val="182953"/>
                </a:solidFill>
                <a:latin typeface="Arial"/>
                <a:cs typeface="Arial"/>
              </a:rPr>
              <a:t>civil</a:t>
            </a:r>
            <a:r>
              <a:rPr dirty="0" sz="155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550" spc="35">
                <a:solidFill>
                  <a:srgbClr val="182953"/>
                </a:solidFill>
                <a:latin typeface="Arial"/>
                <a:cs typeface="Arial"/>
              </a:rPr>
              <a:t>aviation</a:t>
            </a:r>
            <a:r>
              <a:rPr dirty="0" sz="155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550" spc="30">
                <a:solidFill>
                  <a:srgbClr val="182953"/>
                </a:solidFill>
                <a:latin typeface="Arial"/>
                <a:cs typeface="Arial"/>
              </a:rPr>
              <a:t>market</a:t>
            </a:r>
            <a:r>
              <a:rPr dirty="0" sz="1550" spc="-9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550" spc="60">
                <a:solidFill>
                  <a:srgbClr val="182953"/>
                </a:solidFill>
                <a:latin typeface="Arial"/>
                <a:cs typeface="Arial"/>
              </a:rPr>
              <a:t>in</a:t>
            </a:r>
            <a:r>
              <a:rPr dirty="0" sz="155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550" spc="55">
                <a:solidFill>
                  <a:srgbClr val="182953"/>
                </a:solidFill>
                <a:latin typeface="Arial"/>
                <a:cs typeface="Arial"/>
              </a:rPr>
              <a:t>the</a:t>
            </a:r>
            <a:r>
              <a:rPr dirty="0" sz="1550" spc="-9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550" spc="75">
                <a:solidFill>
                  <a:srgbClr val="182953"/>
                </a:solidFill>
                <a:latin typeface="Arial"/>
                <a:cs typeface="Arial"/>
              </a:rPr>
              <a:t>world</a:t>
            </a:r>
            <a:r>
              <a:rPr dirty="0" sz="155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550" spc="60">
                <a:solidFill>
                  <a:srgbClr val="182953"/>
                </a:solidFill>
                <a:latin typeface="Arial"/>
                <a:cs typeface="Arial"/>
              </a:rPr>
              <a:t>and  </a:t>
            </a:r>
            <a:r>
              <a:rPr dirty="0" sz="1550" spc="55">
                <a:solidFill>
                  <a:srgbClr val="182953"/>
                </a:solidFill>
                <a:latin typeface="Arial"/>
                <a:cs typeface="Arial"/>
              </a:rPr>
              <a:t>the </a:t>
            </a:r>
            <a:r>
              <a:rPr dirty="0" sz="1550" spc="35">
                <a:solidFill>
                  <a:srgbClr val="182953"/>
                </a:solidFill>
                <a:latin typeface="Arial"/>
                <a:cs typeface="Arial"/>
              </a:rPr>
              <a:t>third</a:t>
            </a:r>
            <a:r>
              <a:rPr dirty="0" sz="1400" spc="35">
                <a:solidFill>
                  <a:srgbClr val="182953"/>
                </a:solidFill>
                <a:latin typeface="Arial"/>
                <a:cs typeface="Arial"/>
              </a:rPr>
              <a:t>-</a:t>
            </a:r>
            <a:r>
              <a:rPr dirty="0" sz="1550" spc="35">
                <a:solidFill>
                  <a:srgbClr val="182953"/>
                </a:solidFill>
                <a:latin typeface="Arial"/>
                <a:cs typeface="Arial"/>
              </a:rPr>
              <a:t>largest aviation </a:t>
            </a:r>
            <a:r>
              <a:rPr dirty="0" sz="1550" spc="30">
                <a:solidFill>
                  <a:srgbClr val="182953"/>
                </a:solidFill>
                <a:latin typeface="Arial"/>
                <a:cs typeface="Arial"/>
              </a:rPr>
              <a:t>market </a:t>
            </a:r>
            <a:r>
              <a:rPr dirty="0" sz="1550" spc="60">
                <a:solidFill>
                  <a:srgbClr val="182953"/>
                </a:solidFill>
                <a:latin typeface="Arial"/>
                <a:cs typeface="Arial"/>
              </a:rPr>
              <a:t>in  </a:t>
            </a:r>
            <a:r>
              <a:rPr dirty="0" sz="1550" spc="20">
                <a:solidFill>
                  <a:srgbClr val="182953"/>
                </a:solidFill>
                <a:latin typeface="Arial"/>
                <a:cs typeface="Arial"/>
              </a:rPr>
              <a:t>terms</a:t>
            </a:r>
            <a:r>
              <a:rPr dirty="0" sz="155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550" spc="50">
                <a:solidFill>
                  <a:srgbClr val="182953"/>
                </a:solidFill>
                <a:latin typeface="Arial"/>
                <a:cs typeface="Arial"/>
              </a:rPr>
              <a:t>of</a:t>
            </a:r>
            <a:r>
              <a:rPr dirty="0" sz="1550" spc="-9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550" spc="50">
                <a:solidFill>
                  <a:srgbClr val="182953"/>
                </a:solidFill>
                <a:latin typeface="Arial"/>
                <a:cs typeface="Arial"/>
              </a:rPr>
              <a:t>domestic</a:t>
            </a:r>
            <a:r>
              <a:rPr dirty="0" sz="1550" spc="-9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550" spc="25">
                <a:solidFill>
                  <a:srgbClr val="182953"/>
                </a:solidFill>
                <a:latin typeface="Arial"/>
                <a:cs typeface="Arial"/>
              </a:rPr>
              <a:t>operations.</a:t>
            </a:r>
            <a:endParaRPr sz="15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23695" y="6991108"/>
            <a:ext cx="3953510" cy="194310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650" spc="365">
                <a:solidFill>
                  <a:srgbClr val="182953"/>
                </a:solidFill>
                <a:latin typeface="Arial Black"/>
                <a:cs typeface="Arial Black"/>
              </a:rPr>
              <a:t>FUTURE</a:t>
            </a:r>
            <a:r>
              <a:rPr dirty="0" sz="1650" spc="45">
                <a:solidFill>
                  <a:srgbClr val="182953"/>
                </a:solidFill>
                <a:latin typeface="Arial Black"/>
                <a:cs typeface="Arial Black"/>
              </a:rPr>
              <a:t> </a:t>
            </a:r>
            <a:r>
              <a:rPr dirty="0" sz="1650" spc="390">
                <a:solidFill>
                  <a:srgbClr val="182953"/>
                </a:solidFill>
                <a:latin typeface="Arial Black"/>
                <a:cs typeface="Arial Black"/>
              </a:rPr>
              <a:t>PREDICTION</a:t>
            </a:r>
            <a:endParaRPr sz="1650">
              <a:latin typeface="Arial Black"/>
              <a:cs typeface="Arial Black"/>
            </a:endParaRPr>
          </a:p>
          <a:p>
            <a:pPr marL="38735">
              <a:lnSpc>
                <a:spcPct val="100000"/>
              </a:lnSpc>
              <a:spcBef>
                <a:spcPts val="180"/>
              </a:spcBef>
            </a:pPr>
            <a:r>
              <a:rPr dirty="0" sz="1550" spc="35">
                <a:solidFill>
                  <a:srgbClr val="182953"/>
                </a:solidFill>
                <a:latin typeface="Arial"/>
                <a:cs typeface="Arial"/>
              </a:rPr>
              <a:t>In</a:t>
            </a:r>
            <a:r>
              <a:rPr dirty="0" sz="155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550" spc="55">
                <a:solidFill>
                  <a:srgbClr val="182953"/>
                </a:solidFill>
                <a:latin typeface="Arial"/>
                <a:cs typeface="Arial"/>
              </a:rPr>
              <a:t>the</a:t>
            </a:r>
            <a:r>
              <a:rPr dirty="0" sz="155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550" spc="35">
                <a:solidFill>
                  <a:srgbClr val="182953"/>
                </a:solidFill>
                <a:latin typeface="Arial"/>
                <a:cs typeface="Arial"/>
              </a:rPr>
              <a:t>National</a:t>
            </a:r>
            <a:r>
              <a:rPr dirty="0" sz="155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550" spc="10">
                <a:solidFill>
                  <a:srgbClr val="182953"/>
                </a:solidFill>
                <a:latin typeface="Arial"/>
                <a:cs typeface="Arial"/>
              </a:rPr>
              <a:t>Air</a:t>
            </a:r>
            <a:r>
              <a:rPr dirty="0" sz="155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550" spc="35">
                <a:solidFill>
                  <a:srgbClr val="182953"/>
                </a:solidFill>
                <a:latin typeface="Arial"/>
                <a:cs typeface="Arial"/>
              </a:rPr>
              <a:t>Cargo</a:t>
            </a:r>
            <a:r>
              <a:rPr dirty="0" sz="155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550" spc="30">
                <a:solidFill>
                  <a:srgbClr val="182953"/>
                </a:solidFill>
                <a:latin typeface="Arial"/>
                <a:cs typeface="Arial"/>
              </a:rPr>
              <a:t>Policy</a:t>
            </a:r>
            <a:r>
              <a:rPr dirty="0" sz="155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550" spc="25">
                <a:solidFill>
                  <a:srgbClr val="182953"/>
                </a:solidFill>
                <a:latin typeface="Arial"/>
                <a:cs typeface="Arial"/>
              </a:rPr>
              <a:t>Outline,</a:t>
            </a:r>
            <a:r>
              <a:rPr dirty="0" sz="155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550" spc="55">
                <a:solidFill>
                  <a:srgbClr val="182953"/>
                </a:solidFill>
                <a:latin typeface="Arial"/>
                <a:cs typeface="Arial"/>
              </a:rPr>
              <a:t>the</a:t>
            </a:r>
            <a:endParaRPr sz="1550">
              <a:latin typeface="Arial"/>
              <a:cs typeface="Arial"/>
            </a:endParaRPr>
          </a:p>
          <a:p>
            <a:pPr marL="38735" marR="33020">
              <a:lnSpc>
                <a:spcPct val="116900"/>
              </a:lnSpc>
              <a:spcBef>
                <a:spcPts val="5"/>
              </a:spcBef>
            </a:pPr>
            <a:r>
              <a:rPr dirty="0" sz="1550" spc="55">
                <a:solidFill>
                  <a:srgbClr val="182953"/>
                </a:solidFill>
                <a:latin typeface="Arial"/>
                <a:cs typeface="Arial"/>
              </a:rPr>
              <a:t>government </a:t>
            </a:r>
            <a:r>
              <a:rPr dirty="0" sz="1550" spc="50">
                <a:solidFill>
                  <a:srgbClr val="182953"/>
                </a:solidFill>
                <a:latin typeface="Arial"/>
                <a:cs typeface="Arial"/>
              </a:rPr>
              <a:t>of </a:t>
            </a:r>
            <a:r>
              <a:rPr dirty="0" sz="1550" spc="40">
                <a:solidFill>
                  <a:srgbClr val="182953"/>
                </a:solidFill>
                <a:latin typeface="Arial"/>
                <a:cs typeface="Arial"/>
              </a:rPr>
              <a:t>India </a:t>
            </a:r>
            <a:r>
              <a:rPr dirty="0" sz="1550" spc="45">
                <a:solidFill>
                  <a:srgbClr val="182953"/>
                </a:solidFill>
                <a:latin typeface="Arial"/>
                <a:cs typeface="Arial"/>
              </a:rPr>
              <a:t>predicts </a:t>
            </a:r>
            <a:r>
              <a:rPr dirty="0" sz="1550" spc="50">
                <a:solidFill>
                  <a:srgbClr val="182953"/>
                </a:solidFill>
                <a:latin typeface="Arial"/>
                <a:cs typeface="Arial"/>
              </a:rPr>
              <a:t>that </a:t>
            </a:r>
            <a:r>
              <a:rPr dirty="0" sz="1550" spc="55">
                <a:solidFill>
                  <a:srgbClr val="182953"/>
                </a:solidFill>
                <a:latin typeface="Arial"/>
                <a:cs typeface="Arial"/>
              </a:rPr>
              <a:t>the  </a:t>
            </a:r>
            <a:r>
              <a:rPr dirty="0" sz="1550" spc="45">
                <a:solidFill>
                  <a:srgbClr val="182953"/>
                </a:solidFill>
                <a:latin typeface="Arial"/>
                <a:cs typeface="Arial"/>
              </a:rPr>
              <a:t>Indian </a:t>
            </a:r>
            <a:r>
              <a:rPr dirty="0" sz="1550" spc="10">
                <a:solidFill>
                  <a:srgbClr val="182953"/>
                </a:solidFill>
                <a:latin typeface="Arial"/>
                <a:cs typeface="Arial"/>
              </a:rPr>
              <a:t>air </a:t>
            </a:r>
            <a:r>
              <a:rPr dirty="0" sz="1550" spc="50">
                <a:solidFill>
                  <a:srgbClr val="182953"/>
                </a:solidFill>
                <a:latin typeface="Arial"/>
                <a:cs typeface="Arial"/>
              </a:rPr>
              <a:t>cargo </a:t>
            </a:r>
            <a:r>
              <a:rPr dirty="0" sz="1550" spc="60">
                <a:solidFill>
                  <a:srgbClr val="182953"/>
                </a:solidFill>
                <a:latin typeface="Arial"/>
                <a:cs typeface="Arial"/>
              </a:rPr>
              <a:t>and </a:t>
            </a:r>
            <a:r>
              <a:rPr dirty="0" sz="1550" spc="40">
                <a:solidFill>
                  <a:srgbClr val="182953"/>
                </a:solidFill>
                <a:latin typeface="Arial"/>
                <a:cs typeface="Arial"/>
              </a:rPr>
              <a:t>logistics </a:t>
            </a:r>
            <a:r>
              <a:rPr dirty="0" sz="1550" spc="30">
                <a:solidFill>
                  <a:srgbClr val="182953"/>
                </a:solidFill>
                <a:latin typeface="Arial"/>
                <a:cs typeface="Arial"/>
              </a:rPr>
              <a:t>have </a:t>
            </a:r>
            <a:r>
              <a:rPr dirty="0" sz="1550" spc="-15">
                <a:solidFill>
                  <a:srgbClr val="182953"/>
                </a:solidFill>
                <a:latin typeface="Arial"/>
                <a:cs typeface="Arial"/>
              </a:rPr>
              <a:t>a  </a:t>
            </a:r>
            <a:r>
              <a:rPr dirty="0" sz="1550" spc="45">
                <a:solidFill>
                  <a:srgbClr val="182953"/>
                </a:solidFill>
                <a:latin typeface="Arial"/>
                <a:cs typeface="Arial"/>
              </a:rPr>
              <a:t>significant </a:t>
            </a:r>
            <a:r>
              <a:rPr dirty="0" sz="1550" spc="50">
                <a:solidFill>
                  <a:srgbClr val="182953"/>
                </a:solidFill>
                <a:latin typeface="Arial"/>
                <a:cs typeface="Arial"/>
              </a:rPr>
              <a:t>potential </a:t>
            </a:r>
            <a:r>
              <a:rPr dirty="0" sz="1550" spc="70">
                <a:solidFill>
                  <a:srgbClr val="182953"/>
                </a:solidFill>
                <a:latin typeface="Arial"/>
                <a:cs typeface="Arial"/>
              </a:rPr>
              <a:t>to </a:t>
            </a:r>
            <a:r>
              <a:rPr dirty="0" sz="1550" spc="55">
                <a:solidFill>
                  <a:srgbClr val="182953"/>
                </a:solidFill>
                <a:latin typeface="Arial"/>
                <a:cs typeface="Arial"/>
              </a:rPr>
              <a:t>become the </a:t>
            </a:r>
            <a:r>
              <a:rPr dirty="0" sz="1550" spc="40">
                <a:solidFill>
                  <a:srgbClr val="182953"/>
                </a:solidFill>
                <a:latin typeface="Arial"/>
                <a:cs typeface="Arial"/>
              </a:rPr>
              <a:t>most  cost</a:t>
            </a:r>
            <a:r>
              <a:rPr dirty="0" sz="1550" spc="-8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550" spc="40">
                <a:solidFill>
                  <a:srgbClr val="182953"/>
                </a:solidFill>
                <a:latin typeface="Arial"/>
                <a:cs typeface="Arial"/>
              </a:rPr>
              <a:t>efficient</a:t>
            </a:r>
            <a:r>
              <a:rPr dirty="0" sz="1550" spc="-8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550" spc="60">
                <a:solidFill>
                  <a:srgbClr val="182953"/>
                </a:solidFill>
                <a:latin typeface="Arial"/>
                <a:cs typeface="Arial"/>
              </a:rPr>
              <a:t>and</a:t>
            </a:r>
            <a:r>
              <a:rPr dirty="0" sz="1550" spc="-8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550" spc="30">
                <a:solidFill>
                  <a:srgbClr val="182953"/>
                </a:solidFill>
                <a:latin typeface="Arial"/>
                <a:cs typeface="Arial"/>
              </a:rPr>
              <a:t>time</a:t>
            </a:r>
            <a:r>
              <a:rPr dirty="0" sz="1400" spc="30">
                <a:solidFill>
                  <a:srgbClr val="182953"/>
                </a:solidFill>
                <a:latin typeface="Arial"/>
                <a:cs typeface="Arial"/>
              </a:rPr>
              <a:t>-</a:t>
            </a:r>
            <a:r>
              <a:rPr dirty="0" sz="1550" spc="30">
                <a:solidFill>
                  <a:srgbClr val="182953"/>
                </a:solidFill>
                <a:latin typeface="Arial"/>
                <a:cs typeface="Arial"/>
              </a:rPr>
              <a:t>effective</a:t>
            </a:r>
            <a:r>
              <a:rPr dirty="0" sz="1550" spc="-8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550" spc="55">
                <a:solidFill>
                  <a:srgbClr val="182953"/>
                </a:solidFill>
                <a:latin typeface="Arial"/>
                <a:cs typeface="Arial"/>
              </a:rPr>
              <a:t>globally</a:t>
            </a:r>
            <a:r>
              <a:rPr dirty="0" sz="1550" spc="-8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550" spc="75">
                <a:solidFill>
                  <a:srgbClr val="182953"/>
                </a:solidFill>
                <a:latin typeface="Arial"/>
                <a:cs typeface="Arial"/>
              </a:rPr>
              <a:t>by  </a:t>
            </a:r>
            <a:r>
              <a:rPr dirty="0" sz="1550" spc="55">
                <a:solidFill>
                  <a:srgbClr val="182953"/>
                </a:solidFill>
                <a:latin typeface="Arial"/>
                <a:cs typeface="Arial"/>
              </a:rPr>
              <a:t>the</a:t>
            </a:r>
            <a:r>
              <a:rPr dirty="0" sz="1550" spc="-95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550" spc="70">
                <a:solidFill>
                  <a:srgbClr val="182953"/>
                </a:solidFill>
                <a:latin typeface="Arial"/>
                <a:cs typeface="Arial"/>
              </a:rPr>
              <a:t>end</a:t>
            </a:r>
            <a:r>
              <a:rPr dirty="0" sz="1550" spc="-9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550" spc="50">
                <a:solidFill>
                  <a:srgbClr val="182953"/>
                </a:solidFill>
                <a:latin typeface="Arial"/>
                <a:cs typeface="Arial"/>
              </a:rPr>
              <a:t>of</a:t>
            </a:r>
            <a:r>
              <a:rPr dirty="0" sz="1550" spc="-9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dirty="0" sz="1550" spc="30">
                <a:solidFill>
                  <a:srgbClr val="182953"/>
                </a:solidFill>
                <a:latin typeface="Arial"/>
                <a:cs typeface="Arial"/>
              </a:rPr>
              <a:t>2030.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498431" y="948753"/>
            <a:ext cx="7377430" cy="3199130"/>
          </a:xfrm>
          <a:prstGeom prst="rect"/>
        </p:spPr>
        <p:txBody>
          <a:bodyPr wrap="square" lIns="0" tIns="129540" rIns="0" bIns="0" rtlCol="0" vert="horz">
            <a:spAutoFit/>
          </a:bodyPr>
          <a:lstStyle/>
          <a:p>
            <a:pPr marL="1417955" marR="5080" indent="-1227455">
              <a:lnSpc>
                <a:spcPts val="5850"/>
              </a:lnSpc>
              <a:spcBef>
                <a:spcPts val="1020"/>
              </a:spcBef>
            </a:pPr>
            <a:r>
              <a:rPr dirty="0" sz="5600" spc="-110" b="1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5600" spc="-114" b="1">
                <a:solidFill>
                  <a:srgbClr val="FFFFFF"/>
                </a:solidFill>
                <a:latin typeface="Arial"/>
                <a:cs typeface="Arial"/>
              </a:rPr>
              <a:t>rise </a:t>
            </a:r>
            <a:r>
              <a:rPr dirty="0" sz="5600" spc="20" b="1">
                <a:solidFill>
                  <a:srgbClr val="FFFFFF"/>
                </a:solidFill>
                <a:latin typeface="Arial"/>
                <a:cs typeface="Arial"/>
              </a:rPr>
              <a:t>of aviation </a:t>
            </a:r>
            <a:r>
              <a:rPr dirty="0" sz="5600" spc="-270" b="1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dirty="0" sz="5600" spc="145" b="1">
                <a:solidFill>
                  <a:srgbClr val="FFFFFF"/>
                </a:solidFill>
                <a:latin typeface="Arial"/>
                <a:cs typeface="Arial"/>
              </a:rPr>
              <a:t>India/Asia</a:t>
            </a:r>
            <a:r>
              <a:rPr dirty="0" sz="56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600" spc="-114" b="1">
                <a:solidFill>
                  <a:srgbClr val="FFFFFF"/>
                </a:solidFill>
                <a:latin typeface="Arial"/>
                <a:cs typeface="Arial"/>
              </a:rPr>
              <a:t>Pacific</a:t>
            </a:r>
            <a:endParaRPr sz="5600">
              <a:latin typeface="Arial"/>
              <a:cs typeface="Arial"/>
            </a:endParaRPr>
          </a:p>
          <a:p>
            <a:pPr algn="just" marL="12700" marR="5715" indent="73660">
              <a:lnSpc>
                <a:spcPct val="121700"/>
              </a:lnSpc>
              <a:spcBef>
                <a:spcPts val="1260"/>
              </a:spcBef>
            </a:pPr>
            <a:r>
              <a:rPr dirty="0" sz="1900" spc="65">
                <a:solidFill>
                  <a:srgbClr val="182953"/>
                </a:solidFill>
              </a:rPr>
              <a:t>India </a:t>
            </a:r>
            <a:r>
              <a:rPr dirty="0" sz="1900" spc="5">
                <a:solidFill>
                  <a:srgbClr val="182953"/>
                </a:solidFill>
              </a:rPr>
              <a:t>is </a:t>
            </a:r>
            <a:r>
              <a:rPr dirty="0" sz="1900" spc="45">
                <a:solidFill>
                  <a:srgbClr val="182953"/>
                </a:solidFill>
              </a:rPr>
              <a:t>still </a:t>
            </a:r>
            <a:r>
              <a:rPr dirty="0" sz="1900" spc="114">
                <a:solidFill>
                  <a:srgbClr val="182953"/>
                </a:solidFill>
              </a:rPr>
              <a:t>on </a:t>
            </a:r>
            <a:r>
              <a:rPr dirty="0" sz="1900" spc="60">
                <a:solidFill>
                  <a:srgbClr val="182953"/>
                </a:solidFill>
              </a:rPr>
              <a:t>track </a:t>
            </a:r>
            <a:r>
              <a:rPr dirty="0" sz="1900" spc="100">
                <a:solidFill>
                  <a:srgbClr val="182953"/>
                </a:solidFill>
              </a:rPr>
              <a:t>to </a:t>
            </a:r>
            <a:r>
              <a:rPr dirty="0" sz="1900" spc="95">
                <a:solidFill>
                  <a:srgbClr val="182953"/>
                </a:solidFill>
              </a:rPr>
              <a:t>become </a:t>
            </a:r>
            <a:r>
              <a:rPr dirty="0" sz="1900" spc="85">
                <a:solidFill>
                  <a:srgbClr val="182953"/>
                </a:solidFill>
              </a:rPr>
              <a:t>the </a:t>
            </a:r>
            <a:r>
              <a:rPr dirty="0" sz="1900" spc="95">
                <a:solidFill>
                  <a:srgbClr val="182953"/>
                </a:solidFill>
              </a:rPr>
              <a:t>3rd </a:t>
            </a:r>
            <a:r>
              <a:rPr dirty="0" sz="1900" spc="50">
                <a:solidFill>
                  <a:srgbClr val="182953"/>
                </a:solidFill>
              </a:rPr>
              <a:t>largest </a:t>
            </a:r>
            <a:r>
              <a:rPr dirty="0" sz="1900" spc="60">
                <a:solidFill>
                  <a:srgbClr val="182953"/>
                </a:solidFill>
              </a:rPr>
              <a:t>aviation </a:t>
            </a:r>
            <a:r>
              <a:rPr dirty="0" sz="1900" spc="35">
                <a:solidFill>
                  <a:srgbClr val="182953"/>
                </a:solidFill>
              </a:rPr>
              <a:t>market,  </a:t>
            </a:r>
            <a:r>
              <a:rPr dirty="0" sz="1900" spc="70">
                <a:solidFill>
                  <a:srgbClr val="182953"/>
                </a:solidFill>
              </a:rPr>
              <a:t>despite</a:t>
            </a:r>
            <a:r>
              <a:rPr dirty="0" sz="1900" spc="10">
                <a:solidFill>
                  <a:srgbClr val="182953"/>
                </a:solidFill>
              </a:rPr>
              <a:t> </a:t>
            </a:r>
            <a:r>
              <a:rPr dirty="0" sz="1900" spc="55">
                <a:solidFill>
                  <a:srgbClr val="182953"/>
                </a:solidFill>
              </a:rPr>
              <a:t>Covid.</a:t>
            </a:r>
            <a:r>
              <a:rPr dirty="0" sz="1900" spc="15">
                <a:solidFill>
                  <a:srgbClr val="182953"/>
                </a:solidFill>
              </a:rPr>
              <a:t> </a:t>
            </a:r>
            <a:r>
              <a:rPr dirty="0" sz="1900" spc="45">
                <a:solidFill>
                  <a:srgbClr val="182953"/>
                </a:solidFill>
              </a:rPr>
              <a:t>It</a:t>
            </a:r>
            <a:r>
              <a:rPr dirty="0" sz="1900" spc="10">
                <a:solidFill>
                  <a:srgbClr val="182953"/>
                </a:solidFill>
              </a:rPr>
              <a:t> </a:t>
            </a:r>
            <a:r>
              <a:rPr dirty="0" sz="1900" spc="5">
                <a:solidFill>
                  <a:srgbClr val="182953"/>
                </a:solidFill>
              </a:rPr>
              <a:t>is</a:t>
            </a:r>
            <a:r>
              <a:rPr dirty="0" sz="1900" spc="15">
                <a:solidFill>
                  <a:srgbClr val="182953"/>
                </a:solidFill>
              </a:rPr>
              <a:t> </a:t>
            </a:r>
            <a:r>
              <a:rPr dirty="0" sz="1900" spc="80">
                <a:solidFill>
                  <a:srgbClr val="182953"/>
                </a:solidFill>
              </a:rPr>
              <a:t>expected</a:t>
            </a:r>
            <a:r>
              <a:rPr dirty="0" sz="1900" spc="15">
                <a:solidFill>
                  <a:srgbClr val="182953"/>
                </a:solidFill>
              </a:rPr>
              <a:t> </a:t>
            </a:r>
            <a:r>
              <a:rPr dirty="0" sz="1900" spc="75">
                <a:solidFill>
                  <a:srgbClr val="182953"/>
                </a:solidFill>
              </a:rPr>
              <a:t>that</a:t>
            </a:r>
            <a:r>
              <a:rPr dirty="0" sz="1900" spc="10">
                <a:solidFill>
                  <a:srgbClr val="182953"/>
                </a:solidFill>
              </a:rPr>
              <a:t> </a:t>
            </a:r>
            <a:r>
              <a:rPr dirty="0" sz="1900" spc="85">
                <a:solidFill>
                  <a:srgbClr val="182953"/>
                </a:solidFill>
              </a:rPr>
              <a:t>the</a:t>
            </a:r>
            <a:r>
              <a:rPr dirty="0" sz="1900" spc="15">
                <a:solidFill>
                  <a:srgbClr val="182953"/>
                </a:solidFill>
              </a:rPr>
              <a:t> </a:t>
            </a:r>
            <a:r>
              <a:rPr dirty="0" sz="1900" spc="114">
                <a:solidFill>
                  <a:srgbClr val="182953"/>
                </a:solidFill>
              </a:rPr>
              <a:t>growth</a:t>
            </a:r>
            <a:r>
              <a:rPr dirty="0" sz="1900" spc="10">
                <a:solidFill>
                  <a:srgbClr val="182953"/>
                </a:solidFill>
              </a:rPr>
              <a:t> </a:t>
            </a:r>
            <a:r>
              <a:rPr dirty="0" sz="1900" spc="80">
                <a:solidFill>
                  <a:srgbClr val="182953"/>
                </a:solidFill>
              </a:rPr>
              <a:t>of</a:t>
            </a:r>
            <a:r>
              <a:rPr dirty="0" sz="1900" spc="15">
                <a:solidFill>
                  <a:srgbClr val="182953"/>
                </a:solidFill>
              </a:rPr>
              <a:t> </a:t>
            </a:r>
            <a:r>
              <a:rPr dirty="0" sz="1900" spc="75">
                <a:solidFill>
                  <a:srgbClr val="182953"/>
                </a:solidFill>
              </a:rPr>
              <a:t>freight</a:t>
            </a:r>
            <a:r>
              <a:rPr dirty="0" sz="1900" spc="15">
                <a:solidFill>
                  <a:srgbClr val="182953"/>
                </a:solidFill>
              </a:rPr>
              <a:t> </a:t>
            </a:r>
            <a:r>
              <a:rPr dirty="0" sz="1900" spc="50">
                <a:solidFill>
                  <a:srgbClr val="182953"/>
                </a:solidFill>
              </a:rPr>
              <a:t>traffic</a:t>
            </a:r>
            <a:r>
              <a:rPr dirty="0" sz="1900" spc="10">
                <a:solidFill>
                  <a:srgbClr val="182953"/>
                </a:solidFill>
              </a:rPr>
              <a:t> </a:t>
            </a:r>
            <a:r>
              <a:rPr dirty="0" sz="1900" spc="90">
                <a:solidFill>
                  <a:srgbClr val="182953"/>
                </a:solidFill>
              </a:rPr>
              <a:t>will  </a:t>
            </a:r>
            <a:r>
              <a:rPr dirty="0" sz="1900" spc="100">
                <a:solidFill>
                  <a:srgbClr val="182953"/>
                </a:solidFill>
              </a:rPr>
              <a:t>be </a:t>
            </a:r>
            <a:r>
              <a:rPr dirty="0" sz="1900" spc="85">
                <a:solidFill>
                  <a:srgbClr val="182953"/>
                </a:solidFill>
              </a:rPr>
              <a:t>encouraged </a:t>
            </a:r>
            <a:r>
              <a:rPr dirty="0" sz="1900" spc="114">
                <a:solidFill>
                  <a:srgbClr val="182953"/>
                </a:solidFill>
              </a:rPr>
              <a:t>by </a:t>
            </a:r>
            <a:r>
              <a:rPr dirty="0" sz="1900" spc="85">
                <a:solidFill>
                  <a:srgbClr val="182953"/>
                </a:solidFill>
              </a:rPr>
              <a:t>the </a:t>
            </a:r>
            <a:r>
              <a:rPr dirty="0" sz="1900" spc="55">
                <a:solidFill>
                  <a:srgbClr val="182953"/>
                </a:solidFill>
              </a:rPr>
              <a:t>forecasted </a:t>
            </a:r>
            <a:r>
              <a:rPr dirty="0" sz="1900" spc="85">
                <a:solidFill>
                  <a:srgbClr val="182953"/>
                </a:solidFill>
              </a:rPr>
              <a:t>boost in </a:t>
            </a:r>
            <a:r>
              <a:rPr dirty="0" sz="1900" spc="90">
                <a:solidFill>
                  <a:srgbClr val="182953"/>
                </a:solidFill>
              </a:rPr>
              <a:t>import </a:t>
            </a:r>
            <a:r>
              <a:rPr dirty="0" sz="1900" spc="95">
                <a:solidFill>
                  <a:srgbClr val="182953"/>
                </a:solidFill>
              </a:rPr>
              <a:t>and </a:t>
            </a:r>
            <a:r>
              <a:rPr dirty="0" sz="1900" spc="70">
                <a:solidFill>
                  <a:srgbClr val="182953"/>
                </a:solidFill>
              </a:rPr>
              <a:t>export </a:t>
            </a:r>
            <a:r>
              <a:rPr dirty="0" sz="1900" spc="85">
                <a:solidFill>
                  <a:srgbClr val="182953"/>
                </a:solidFill>
              </a:rPr>
              <a:t>in  </a:t>
            </a:r>
            <a:r>
              <a:rPr dirty="0" sz="1900" spc="40">
                <a:solidFill>
                  <a:srgbClr val="182953"/>
                </a:solidFill>
              </a:rPr>
              <a:t>India,</a:t>
            </a:r>
            <a:r>
              <a:rPr dirty="0" sz="1900" spc="-100">
                <a:solidFill>
                  <a:srgbClr val="182953"/>
                </a:solidFill>
              </a:rPr>
              <a:t> </a:t>
            </a:r>
            <a:r>
              <a:rPr dirty="0" sz="1900" spc="55">
                <a:solidFill>
                  <a:srgbClr val="182953"/>
                </a:solidFill>
              </a:rPr>
              <a:t>since</a:t>
            </a:r>
            <a:r>
              <a:rPr dirty="0" sz="1900" spc="-95">
                <a:solidFill>
                  <a:srgbClr val="182953"/>
                </a:solidFill>
              </a:rPr>
              <a:t> </a:t>
            </a:r>
            <a:r>
              <a:rPr dirty="0" sz="1900" spc="50">
                <a:solidFill>
                  <a:srgbClr val="182953"/>
                </a:solidFill>
              </a:rPr>
              <a:t>30</a:t>
            </a:r>
            <a:r>
              <a:rPr dirty="0" sz="1700" spc="50">
                <a:solidFill>
                  <a:srgbClr val="182953"/>
                </a:solidFill>
              </a:rPr>
              <a:t>%</a:t>
            </a:r>
            <a:r>
              <a:rPr dirty="0" sz="1700" spc="-40">
                <a:solidFill>
                  <a:srgbClr val="182953"/>
                </a:solidFill>
              </a:rPr>
              <a:t> </a:t>
            </a:r>
            <a:r>
              <a:rPr dirty="0" sz="1900" spc="80">
                <a:solidFill>
                  <a:srgbClr val="182953"/>
                </a:solidFill>
              </a:rPr>
              <a:t>of</a:t>
            </a:r>
            <a:r>
              <a:rPr dirty="0" sz="1900" spc="-100">
                <a:solidFill>
                  <a:srgbClr val="182953"/>
                </a:solidFill>
              </a:rPr>
              <a:t> </a:t>
            </a:r>
            <a:r>
              <a:rPr dirty="0" sz="1900" spc="85">
                <a:solidFill>
                  <a:srgbClr val="182953"/>
                </a:solidFill>
              </a:rPr>
              <a:t>the</a:t>
            </a:r>
            <a:r>
              <a:rPr dirty="0" sz="1900" spc="-95">
                <a:solidFill>
                  <a:srgbClr val="182953"/>
                </a:solidFill>
              </a:rPr>
              <a:t> </a:t>
            </a:r>
            <a:r>
              <a:rPr dirty="0" sz="1900" spc="75">
                <a:solidFill>
                  <a:srgbClr val="182953"/>
                </a:solidFill>
              </a:rPr>
              <a:t>Indian</a:t>
            </a:r>
            <a:r>
              <a:rPr dirty="0" sz="1900" spc="-95">
                <a:solidFill>
                  <a:srgbClr val="182953"/>
                </a:solidFill>
              </a:rPr>
              <a:t> </a:t>
            </a:r>
            <a:r>
              <a:rPr dirty="0" sz="1900" spc="60">
                <a:solidFill>
                  <a:srgbClr val="182953"/>
                </a:solidFill>
              </a:rPr>
              <a:t>trade</a:t>
            </a:r>
            <a:r>
              <a:rPr dirty="0" sz="1900" spc="-95">
                <a:solidFill>
                  <a:srgbClr val="182953"/>
                </a:solidFill>
              </a:rPr>
              <a:t> </a:t>
            </a:r>
            <a:r>
              <a:rPr dirty="0" sz="1900" spc="70">
                <a:solidFill>
                  <a:srgbClr val="182953"/>
                </a:solidFill>
              </a:rPr>
              <a:t>total</a:t>
            </a:r>
            <a:r>
              <a:rPr dirty="0" sz="1900" spc="-100">
                <a:solidFill>
                  <a:srgbClr val="182953"/>
                </a:solidFill>
              </a:rPr>
              <a:t> </a:t>
            </a:r>
            <a:r>
              <a:rPr dirty="0" sz="1900" spc="5">
                <a:solidFill>
                  <a:srgbClr val="182953"/>
                </a:solidFill>
              </a:rPr>
              <a:t>is</a:t>
            </a:r>
            <a:r>
              <a:rPr dirty="0" sz="1900" spc="-95">
                <a:solidFill>
                  <a:srgbClr val="182953"/>
                </a:solidFill>
              </a:rPr>
              <a:t> </a:t>
            </a:r>
            <a:r>
              <a:rPr dirty="0" sz="1900" spc="70">
                <a:solidFill>
                  <a:srgbClr val="182953"/>
                </a:solidFill>
              </a:rPr>
              <a:t>transported</a:t>
            </a:r>
            <a:r>
              <a:rPr dirty="0" sz="1900" spc="-95">
                <a:solidFill>
                  <a:srgbClr val="182953"/>
                </a:solidFill>
              </a:rPr>
              <a:t> </a:t>
            </a:r>
            <a:r>
              <a:rPr dirty="0" sz="1900" spc="114">
                <a:solidFill>
                  <a:srgbClr val="182953"/>
                </a:solidFill>
              </a:rPr>
              <a:t>by</a:t>
            </a:r>
            <a:r>
              <a:rPr dirty="0" sz="1900" spc="-95">
                <a:solidFill>
                  <a:srgbClr val="182953"/>
                </a:solidFill>
              </a:rPr>
              <a:t> </a:t>
            </a:r>
            <a:r>
              <a:rPr dirty="0" sz="1900" spc="40">
                <a:solidFill>
                  <a:srgbClr val="182953"/>
                </a:solidFill>
              </a:rPr>
              <a:t>aircraft</a:t>
            </a:r>
            <a:endParaRPr sz="1900"/>
          </a:p>
        </p:txBody>
      </p:sp>
      <p:sp>
        <p:nvSpPr>
          <p:cNvPr id="8" name="object 8"/>
          <p:cNvSpPr/>
          <p:nvPr/>
        </p:nvSpPr>
        <p:spPr>
          <a:xfrm>
            <a:off x="15866059" y="8855871"/>
            <a:ext cx="2238374" cy="1181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829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2021-05-07T14:20:26Z</dcterms:created>
  <dcterms:modified xsi:type="dcterms:W3CDTF">2021-05-07T14:20:26Z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2021-05-07T00:00:00Z</vt:filetime>
  </property>
</Properties>
</file>