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8" r:id="rId2"/>
    <p:sldId id="272" r:id="rId3"/>
    <p:sldId id="299" r:id="rId4"/>
    <p:sldId id="302" r:id="rId5"/>
    <p:sldId id="304" r:id="rId6"/>
    <p:sldId id="305" r:id="rId7"/>
    <p:sldId id="306" r:id="rId8"/>
    <p:sldId id="307" r:id="rId9"/>
    <p:sldId id="303" r:id="rId10"/>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06" autoAdjust="0"/>
  </p:normalViewPr>
  <p:slideViewPr>
    <p:cSldViewPr>
      <p:cViewPr varScale="1">
        <p:scale>
          <a:sx n="96" d="100"/>
          <a:sy n="96" d="100"/>
        </p:scale>
        <p:origin x="98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5"/>
          </a:xfrm>
          <a:prstGeom prst="rect">
            <a:avLst/>
          </a:prstGeom>
        </p:spPr>
        <p:txBody>
          <a:bodyPr vert="horz" lIns="92546" tIns="46273" rIns="92546" bIns="46273"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97285"/>
          </a:xfrm>
          <a:prstGeom prst="rect">
            <a:avLst/>
          </a:prstGeom>
        </p:spPr>
        <p:txBody>
          <a:bodyPr vert="horz" lIns="92546" tIns="46273" rIns="92546" bIns="46273" rtlCol="0"/>
          <a:lstStyle>
            <a:lvl1pPr algn="r">
              <a:defRPr sz="1200"/>
            </a:lvl1pPr>
          </a:lstStyle>
          <a:p>
            <a:fld id="{15D3E87A-FBDF-4CE6-9F64-C1E4E5AE80BD}" type="datetimeFigureOut">
              <a:rPr lang="en-IE" smtClean="0"/>
              <a:t>17/01/2022</a:t>
            </a:fld>
            <a:endParaRPr lang="en-IE" dirty="0"/>
          </a:p>
        </p:txBody>
      </p:sp>
      <p:sp>
        <p:nvSpPr>
          <p:cNvPr id="4" name="Footer Placeholder 3"/>
          <p:cNvSpPr>
            <a:spLocks noGrp="1"/>
          </p:cNvSpPr>
          <p:nvPr>
            <p:ph type="ftr" sz="quarter" idx="2"/>
          </p:nvPr>
        </p:nvSpPr>
        <p:spPr>
          <a:xfrm>
            <a:off x="1" y="9446677"/>
            <a:ext cx="2971800" cy="497285"/>
          </a:xfrm>
          <a:prstGeom prst="rect">
            <a:avLst/>
          </a:prstGeom>
        </p:spPr>
        <p:txBody>
          <a:bodyPr vert="horz" lIns="92546" tIns="46273" rIns="92546" bIns="46273"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9446677"/>
            <a:ext cx="2971800" cy="497285"/>
          </a:xfrm>
          <a:prstGeom prst="rect">
            <a:avLst/>
          </a:prstGeom>
        </p:spPr>
        <p:txBody>
          <a:bodyPr vert="horz" lIns="92546" tIns="46273" rIns="92546" bIns="46273" rtlCol="0" anchor="b"/>
          <a:lstStyle>
            <a:lvl1pPr algn="r">
              <a:defRPr sz="1200"/>
            </a:lvl1pPr>
          </a:lstStyle>
          <a:p>
            <a:fld id="{A177DD26-E163-4677-BBA6-1A2A98DE3254}" type="slidenum">
              <a:rPr lang="en-IE" smtClean="0"/>
              <a:t>‹#›</a:t>
            </a:fld>
            <a:endParaRPr lang="en-IE" dirty="0"/>
          </a:p>
        </p:txBody>
      </p:sp>
    </p:spTree>
    <p:extLst>
      <p:ext uri="{BB962C8B-B14F-4D97-AF65-F5344CB8AC3E}">
        <p14:creationId xmlns:p14="http://schemas.microsoft.com/office/powerpoint/2010/main" val="174629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5"/>
          </a:xfrm>
          <a:prstGeom prst="rect">
            <a:avLst/>
          </a:prstGeom>
        </p:spPr>
        <p:txBody>
          <a:bodyPr vert="horz" lIns="92546" tIns="46273" rIns="92546" bIns="46273" rtlCol="0"/>
          <a:lstStyle>
            <a:lvl1pPr algn="l">
              <a:defRPr sz="1200"/>
            </a:lvl1pPr>
          </a:lstStyle>
          <a:p>
            <a:endParaRPr lang="en-IE" dirty="0"/>
          </a:p>
        </p:txBody>
      </p:sp>
      <p:sp>
        <p:nvSpPr>
          <p:cNvPr id="3" name="Date Placeholder 2"/>
          <p:cNvSpPr>
            <a:spLocks noGrp="1"/>
          </p:cNvSpPr>
          <p:nvPr>
            <p:ph type="dt" idx="1"/>
          </p:nvPr>
        </p:nvSpPr>
        <p:spPr>
          <a:xfrm>
            <a:off x="3884613" y="0"/>
            <a:ext cx="2971800" cy="497285"/>
          </a:xfrm>
          <a:prstGeom prst="rect">
            <a:avLst/>
          </a:prstGeom>
        </p:spPr>
        <p:txBody>
          <a:bodyPr vert="horz" lIns="92546" tIns="46273" rIns="92546" bIns="46273" rtlCol="0"/>
          <a:lstStyle>
            <a:lvl1pPr algn="r">
              <a:defRPr sz="1200"/>
            </a:lvl1pPr>
          </a:lstStyle>
          <a:p>
            <a:fld id="{8054691D-8613-4E55-B469-0707DD9EF99B}" type="datetimeFigureOut">
              <a:rPr lang="en-IE" smtClean="0"/>
              <a:t>17/01/2022</a:t>
            </a:fld>
            <a:endParaRPr lang="en-IE" dirty="0"/>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546" tIns="46273" rIns="92546" bIns="46273" rtlCol="0" anchor="ctr"/>
          <a:lstStyle/>
          <a:p>
            <a:endParaRPr lang="en-IE" dirty="0"/>
          </a:p>
        </p:txBody>
      </p:sp>
      <p:sp>
        <p:nvSpPr>
          <p:cNvPr id="5" name="Notes Placeholder 4"/>
          <p:cNvSpPr>
            <a:spLocks noGrp="1"/>
          </p:cNvSpPr>
          <p:nvPr>
            <p:ph type="body" sz="quarter" idx="3"/>
          </p:nvPr>
        </p:nvSpPr>
        <p:spPr>
          <a:xfrm>
            <a:off x="685801" y="4724203"/>
            <a:ext cx="5486400" cy="447556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446677"/>
            <a:ext cx="2971800" cy="497285"/>
          </a:xfrm>
          <a:prstGeom prst="rect">
            <a:avLst/>
          </a:prstGeom>
        </p:spPr>
        <p:txBody>
          <a:bodyPr vert="horz" lIns="92546" tIns="46273" rIns="92546" bIns="46273"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9446677"/>
            <a:ext cx="2971800" cy="497285"/>
          </a:xfrm>
          <a:prstGeom prst="rect">
            <a:avLst/>
          </a:prstGeom>
        </p:spPr>
        <p:txBody>
          <a:bodyPr vert="horz" lIns="92546" tIns="46273" rIns="92546" bIns="46273" rtlCol="0" anchor="b"/>
          <a:lstStyle>
            <a:lvl1pPr algn="r">
              <a:defRPr sz="1200"/>
            </a:lvl1pPr>
          </a:lstStyle>
          <a:p>
            <a:fld id="{ED4B8268-2A95-4B2F-B23A-CED0C96A1B5C}" type="slidenum">
              <a:rPr lang="en-IE" smtClean="0"/>
              <a:t>‹#›</a:t>
            </a:fld>
            <a:endParaRPr lang="en-IE" dirty="0"/>
          </a:p>
        </p:txBody>
      </p:sp>
    </p:spTree>
    <p:extLst>
      <p:ext uri="{BB962C8B-B14F-4D97-AF65-F5344CB8AC3E}">
        <p14:creationId xmlns:p14="http://schemas.microsoft.com/office/powerpoint/2010/main" val="204605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D4B8268-2A95-4B2F-B23A-CED0C96A1B5C}" type="slidenum">
              <a:rPr lang="en-IE" smtClean="0"/>
              <a:t>1</a:t>
            </a:fld>
            <a:endParaRPr lang="en-IE" dirty="0"/>
          </a:p>
        </p:txBody>
      </p:sp>
    </p:spTree>
    <p:extLst>
      <p:ext uri="{BB962C8B-B14F-4D97-AF65-F5344CB8AC3E}">
        <p14:creationId xmlns:p14="http://schemas.microsoft.com/office/powerpoint/2010/main" val="119704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D4B8268-2A95-4B2F-B23A-CED0C96A1B5C}" type="slidenum">
              <a:rPr lang="en-IE" smtClean="0"/>
              <a:t>2</a:t>
            </a:fld>
            <a:endParaRPr lang="en-IE" dirty="0"/>
          </a:p>
        </p:txBody>
      </p:sp>
    </p:spTree>
    <p:extLst>
      <p:ext uri="{BB962C8B-B14F-4D97-AF65-F5344CB8AC3E}">
        <p14:creationId xmlns:p14="http://schemas.microsoft.com/office/powerpoint/2010/main" val="205941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D4B8268-2A95-4B2F-B23A-CED0C96A1B5C}" type="slidenum">
              <a:rPr lang="en-IE" smtClean="0"/>
              <a:t>3</a:t>
            </a:fld>
            <a:endParaRPr lang="en-IE" dirty="0"/>
          </a:p>
        </p:txBody>
      </p:sp>
    </p:spTree>
    <p:extLst>
      <p:ext uri="{BB962C8B-B14F-4D97-AF65-F5344CB8AC3E}">
        <p14:creationId xmlns:p14="http://schemas.microsoft.com/office/powerpoint/2010/main" val="334292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D4B8268-2A95-4B2F-B23A-CED0C96A1B5C}" type="slidenum">
              <a:rPr lang="en-IE" smtClean="0"/>
              <a:t>4</a:t>
            </a:fld>
            <a:endParaRPr lang="en-IE" dirty="0"/>
          </a:p>
        </p:txBody>
      </p:sp>
    </p:spTree>
    <p:extLst>
      <p:ext uri="{BB962C8B-B14F-4D97-AF65-F5344CB8AC3E}">
        <p14:creationId xmlns:p14="http://schemas.microsoft.com/office/powerpoint/2010/main" val="19935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D4B8268-2A95-4B2F-B23A-CED0C96A1B5C}" type="slidenum">
              <a:rPr lang="en-IE" smtClean="0"/>
              <a:t>9</a:t>
            </a:fld>
            <a:endParaRPr lang="en-IE" dirty="0"/>
          </a:p>
        </p:txBody>
      </p:sp>
    </p:spTree>
    <p:extLst>
      <p:ext uri="{BB962C8B-B14F-4D97-AF65-F5344CB8AC3E}">
        <p14:creationId xmlns:p14="http://schemas.microsoft.com/office/powerpoint/2010/main" val="427716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FE2752-E339-471C-A139-3C5D6AC7FC3A}" type="datetime1">
              <a:rPr lang="en-IE" smtClean="0"/>
              <a:t>17/01/2022</a:t>
            </a:fld>
            <a:endParaRPr lang="en-IE" dirty="0"/>
          </a:p>
        </p:txBody>
      </p:sp>
      <p:sp>
        <p:nvSpPr>
          <p:cNvPr id="5" name="Footer Placeholder 4"/>
          <p:cNvSpPr>
            <a:spLocks noGrp="1"/>
          </p:cNvSpPr>
          <p:nvPr>
            <p:ph type="ftr" sz="quarter" idx="11"/>
          </p:nvPr>
        </p:nvSpPr>
        <p:spPr/>
        <p:txBody>
          <a:bodyPr/>
          <a:lstStyle/>
          <a:p>
            <a:r>
              <a:rPr lang="en-IE" dirty="0"/>
              <a:t>Business Excellence Skillnet Steering Group Meeting </a:t>
            </a:r>
          </a:p>
        </p:txBody>
      </p:sp>
      <p:sp>
        <p:nvSpPr>
          <p:cNvPr id="6" name="Slide Number Placeholder 5"/>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398029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A88300B-F2E4-4A2C-B0DD-68C822D63D03}" type="datetime1">
              <a:rPr lang="en-IE" smtClean="0"/>
              <a:t>17/01/2022</a:t>
            </a:fld>
            <a:endParaRPr lang="en-IE" dirty="0"/>
          </a:p>
        </p:txBody>
      </p:sp>
      <p:sp>
        <p:nvSpPr>
          <p:cNvPr id="5" name="Footer Placeholder 4"/>
          <p:cNvSpPr>
            <a:spLocks noGrp="1"/>
          </p:cNvSpPr>
          <p:nvPr>
            <p:ph type="ftr" sz="quarter" idx="11"/>
          </p:nvPr>
        </p:nvSpPr>
        <p:spPr/>
        <p:txBody>
          <a:bodyPr/>
          <a:lstStyle/>
          <a:p>
            <a:r>
              <a:rPr lang="en-IE" dirty="0"/>
              <a:t>Business Excellence Skillnet Steering Group Meeting </a:t>
            </a:r>
          </a:p>
        </p:txBody>
      </p:sp>
      <p:sp>
        <p:nvSpPr>
          <p:cNvPr id="6" name="Slide Number Placeholder 5"/>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287747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37E638A-9289-4914-A5DF-51755AC22640}" type="datetime1">
              <a:rPr lang="en-IE" smtClean="0"/>
              <a:t>17/01/2022</a:t>
            </a:fld>
            <a:endParaRPr lang="en-IE" dirty="0"/>
          </a:p>
        </p:txBody>
      </p:sp>
      <p:sp>
        <p:nvSpPr>
          <p:cNvPr id="5" name="Footer Placeholder 4"/>
          <p:cNvSpPr>
            <a:spLocks noGrp="1"/>
          </p:cNvSpPr>
          <p:nvPr>
            <p:ph type="ftr" sz="quarter" idx="11"/>
          </p:nvPr>
        </p:nvSpPr>
        <p:spPr/>
        <p:txBody>
          <a:bodyPr/>
          <a:lstStyle/>
          <a:p>
            <a:r>
              <a:rPr lang="en-IE" dirty="0"/>
              <a:t>Business Excellence Skillnet Steering Group Meeting </a:t>
            </a:r>
          </a:p>
        </p:txBody>
      </p:sp>
      <p:sp>
        <p:nvSpPr>
          <p:cNvPr id="6" name="Slide Number Placeholder 5"/>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236355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3CFBCA-97CE-4172-9FE6-536B8D3F5626}" type="datetime1">
              <a:rPr lang="en-IE" smtClean="0"/>
              <a:t>17/01/2022</a:t>
            </a:fld>
            <a:endParaRPr lang="en-IE" dirty="0"/>
          </a:p>
        </p:txBody>
      </p:sp>
      <p:sp>
        <p:nvSpPr>
          <p:cNvPr id="5" name="Footer Placeholder 4"/>
          <p:cNvSpPr>
            <a:spLocks noGrp="1"/>
          </p:cNvSpPr>
          <p:nvPr>
            <p:ph type="ftr" sz="quarter" idx="11"/>
          </p:nvPr>
        </p:nvSpPr>
        <p:spPr/>
        <p:txBody>
          <a:bodyPr/>
          <a:lstStyle/>
          <a:p>
            <a:r>
              <a:rPr lang="en-IE" dirty="0"/>
              <a:t>Business Excellence Skillnet Steering Group Meeting </a:t>
            </a:r>
          </a:p>
        </p:txBody>
      </p:sp>
      <p:sp>
        <p:nvSpPr>
          <p:cNvPr id="6" name="Slide Number Placeholder 5"/>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261777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E9C0A-F0DF-4763-A3C4-C86673CF709E}" type="datetime1">
              <a:rPr lang="en-IE" smtClean="0"/>
              <a:t>17/01/2022</a:t>
            </a:fld>
            <a:endParaRPr lang="en-IE" dirty="0"/>
          </a:p>
        </p:txBody>
      </p:sp>
      <p:sp>
        <p:nvSpPr>
          <p:cNvPr id="5" name="Footer Placeholder 4"/>
          <p:cNvSpPr>
            <a:spLocks noGrp="1"/>
          </p:cNvSpPr>
          <p:nvPr>
            <p:ph type="ftr" sz="quarter" idx="11"/>
          </p:nvPr>
        </p:nvSpPr>
        <p:spPr/>
        <p:txBody>
          <a:bodyPr/>
          <a:lstStyle/>
          <a:p>
            <a:r>
              <a:rPr lang="en-IE" dirty="0"/>
              <a:t>Business Excellence Skillnet Steering Group Meeting </a:t>
            </a:r>
          </a:p>
        </p:txBody>
      </p:sp>
      <p:sp>
        <p:nvSpPr>
          <p:cNvPr id="6" name="Slide Number Placeholder 5"/>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372622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2BA4C570-041C-4E31-A527-4DE724443473}" type="datetime1">
              <a:rPr lang="en-IE" smtClean="0"/>
              <a:t>17/01/2022</a:t>
            </a:fld>
            <a:endParaRPr lang="en-IE" dirty="0"/>
          </a:p>
        </p:txBody>
      </p:sp>
      <p:sp>
        <p:nvSpPr>
          <p:cNvPr id="6" name="Footer Placeholder 5"/>
          <p:cNvSpPr>
            <a:spLocks noGrp="1"/>
          </p:cNvSpPr>
          <p:nvPr>
            <p:ph type="ftr" sz="quarter" idx="11"/>
          </p:nvPr>
        </p:nvSpPr>
        <p:spPr/>
        <p:txBody>
          <a:bodyPr/>
          <a:lstStyle/>
          <a:p>
            <a:r>
              <a:rPr lang="en-IE" dirty="0"/>
              <a:t>Business Excellence Skillnet Steering Group Meeting </a:t>
            </a:r>
          </a:p>
        </p:txBody>
      </p:sp>
      <p:sp>
        <p:nvSpPr>
          <p:cNvPr id="7" name="Slide Number Placeholder 6"/>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180683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DC201089-CBB3-4E00-AE38-C7A840AD7EAA}" type="datetime1">
              <a:rPr lang="en-IE" smtClean="0"/>
              <a:t>17/01/2022</a:t>
            </a:fld>
            <a:endParaRPr lang="en-IE" dirty="0"/>
          </a:p>
        </p:txBody>
      </p:sp>
      <p:sp>
        <p:nvSpPr>
          <p:cNvPr id="8" name="Footer Placeholder 7"/>
          <p:cNvSpPr>
            <a:spLocks noGrp="1"/>
          </p:cNvSpPr>
          <p:nvPr>
            <p:ph type="ftr" sz="quarter" idx="11"/>
          </p:nvPr>
        </p:nvSpPr>
        <p:spPr/>
        <p:txBody>
          <a:bodyPr/>
          <a:lstStyle/>
          <a:p>
            <a:r>
              <a:rPr lang="en-IE" dirty="0"/>
              <a:t>Business Excellence Skillnet Steering Group Meeting </a:t>
            </a:r>
          </a:p>
        </p:txBody>
      </p:sp>
      <p:sp>
        <p:nvSpPr>
          <p:cNvPr id="9" name="Slide Number Placeholder 8"/>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199815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0C59FF4-BEEE-4056-BCDD-E3553C86AF5B}" type="datetime1">
              <a:rPr lang="en-IE" smtClean="0"/>
              <a:t>17/01/2022</a:t>
            </a:fld>
            <a:endParaRPr lang="en-IE" dirty="0"/>
          </a:p>
        </p:txBody>
      </p:sp>
      <p:sp>
        <p:nvSpPr>
          <p:cNvPr id="4" name="Footer Placeholder 3"/>
          <p:cNvSpPr>
            <a:spLocks noGrp="1"/>
          </p:cNvSpPr>
          <p:nvPr>
            <p:ph type="ftr" sz="quarter" idx="11"/>
          </p:nvPr>
        </p:nvSpPr>
        <p:spPr/>
        <p:txBody>
          <a:bodyPr/>
          <a:lstStyle/>
          <a:p>
            <a:r>
              <a:rPr lang="en-IE" dirty="0"/>
              <a:t>Business Excellence Skillnet Steering Group Meeting </a:t>
            </a:r>
          </a:p>
        </p:txBody>
      </p:sp>
      <p:sp>
        <p:nvSpPr>
          <p:cNvPr id="5" name="Slide Number Placeholder 4"/>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158590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A8C1E-EE76-4797-8E09-AF331E20AE7B}" type="datetime1">
              <a:rPr lang="en-IE" smtClean="0"/>
              <a:t>17/01/2022</a:t>
            </a:fld>
            <a:endParaRPr lang="en-IE" dirty="0"/>
          </a:p>
        </p:txBody>
      </p:sp>
      <p:sp>
        <p:nvSpPr>
          <p:cNvPr id="3" name="Footer Placeholder 2"/>
          <p:cNvSpPr>
            <a:spLocks noGrp="1"/>
          </p:cNvSpPr>
          <p:nvPr>
            <p:ph type="ftr" sz="quarter" idx="11"/>
          </p:nvPr>
        </p:nvSpPr>
        <p:spPr/>
        <p:txBody>
          <a:bodyPr/>
          <a:lstStyle/>
          <a:p>
            <a:r>
              <a:rPr lang="en-IE" dirty="0"/>
              <a:t>Business Excellence Skillnet Steering Group Meeting </a:t>
            </a:r>
          </a:p>
        </p:txBody>
      </p:sp>
      <p:sp>
        <p:nvSpPr>
          <p:cNvPr id="4" name="Slide Number Placeholder 3"/>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193290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E5749-C188-436A-AF9B-E197505FD39A}" type="datetime1">
              <a:rPr lang="en-IE" smtClean="0"/>
              <a:t>17/01/2022</a:t>
            </a:fld>
            <a:endParaRPr lang="en-IE" dirty="0"/>
          </a:p>
        </p:txBody>
      </p:sp>
      <p:sp>
        <p:nvSpPr>
          <p:cNvPr id="6" name="Footer Placeholder 5"/>
          <p:cNvSpPr>
            <a:spLocks noGrp="1"/>
          </p:cNvSpPr>
          <p:nvPr>
            <p:ph type="ftr" sz="quarter" idx="11"/>
          </p:nvPr>
        </p:nvSpPr>
        <p:spPr/>
        <p:txBody>
          <a:bodyPr/>
          <a:lstStyle/>
          <a:p>
            <a:r>
              <a:rPr lang="en-IE" dirty="0"/>
              <a:t>Business Excellence Skillnet Steering Group Meeting </a:t>
            </a:r>
          </a:p>
        </p:txBody>
      </p:sp>
      <p:sp>
        <p:nvSpPr>
          <p:cNvPr id="7" name="Slide Number Placeholder 6"/>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173565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8117-D4B1-4629-9CFC-97B47EB10202}" type="datetime1">
              <a:rPr lang="en-IE" smtClean="0"/>
              <a:t>17/01/2022</a:t>
            </a:fld>
            <a:endParaRPr lang="en-IE" dirty="0"/>
          </a:p>
        </p:txBody>
      </p:sp>
      <p:sp>
        <p:nvSpPr>
          <p:cNvPr id="6" name="Footer Placeholder 5"/>
          <p:cNvSpPr>
            <a:spLocks noGrp="1"/>
          </p:cNvSpPr>
          <p:nvPr>
            <p:ph type="ftr" sz="quarter" idx="11"/>
          </p:nvPr>
        </p:nvSpPr>
        <p:spPr/>
        <p:txBody>
          <a:bodyPr/>
          <a:lstStyle/>
          <a:p>
            <a:r>
              <a:rPr lang="en-IE" dirty="0"/>
              <a:t>Business Excellence Skillnet Steering Group Meeting </a:t>
            </a:r>
          </a:p>
        </p:txBody>
      </p:sp>
      <p:sp>
        <p:nvSpPr>
          <p:cNvPr id="7" name="Slide Number Placeholder 6"/>
          <p:cNvSpPr>
            <a:spLocks noGrp="1"/>
          </p:cNvSpPr>
          <p:nvPr>
            <p:ph type="sldNum" sz="quarter" idx="12"/>
          </p:nvPr>
        </p:nvSpPr>
        <p:spPr/>
        <p:txBody>
          <a:bodyPr/>
          <a:lstStyle/>
          <a:p>
            <a:fld id="{8D44335F-C1D3-4396-A5AB-7EAB5F50598B}" type="slidenum">
              <a:rPr lang="en-IE" smtClean="0"/>
              <a:t>‹#›</a:t>
            </a:fld>
            <a:endParaRPr lang="en-IE" dirty="0"/>
          </a:p>
        </p:txBody>
      </p:sp>
    </p:spTree>
    <p:extLst>
      <p:ext uri="{BB962C8B-B14F-4D97-AF65-F5344CB8AC3E}">
        <p14:creationId xmlns:p14="http://schemas.microsoft.com/office/powerpoint/2010/main" val="261154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F6D55-69EE-45E3-B810-F9F7910BD5A9}" type="datetime1">
              <a:rPr lang="en-IE" smtClean="0"/>
              <a:t>17/01/2022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dirty="0"/>
              <a:t>Business Excellence Skillnet Steering Group Meeting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4335F-C1D3-4396-A5AB-7EAB5F50598B}" type="slidenum">
              <a:rPr lang="en-IE" smtClean="0"/>
              <a:t>‹#›</a:t>
            </a:fld>
            <a:endParaRPr lang="en-IE" dirty="0"/>
          </a:p>
        </p:txBody>
      </p:sp>
    </p:spTree>
    <p:extLst>
      <p:ext uri="{BB962C8B-B14F-4D97-AF65-F5344CB8AC3E}">
        <p14:creationId xmlns:p14="http://schemas.microsoft.com/office/powerpoint/2010/main" val="140203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8LGg_TdyDrw" TargetMode="External"/><Relationship Id="rId7" Type="http://schemas.openxmlformats.org/officeDocument/2006/relationships/hyperlink" Target="https://icbe.ie/wp-content/uploads/2021/03/A-Micro-Credential-Roadmap-Report-_March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llCYDdY5FKk" TargetMode="External"/><Relationship Id="rId5" Type="http://schemas.openxmlformats.org/officeDocument/2006/relationships/hyperlink" Target="https://icbe.ie/wp-content/uploads/2020/12/Micro-Credentials-Insight-Paper_Aug2020-compressed.pdf" TargetMode="External"/><Relationship Id="rId4" Type="http://schemas.openxmlformats.org/officeDocument/2006/relationships/hyperlink" Target="https://www.youtube.com/watch?v=jopNK-a-8kI"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1772816"/>
            <a:ext cx="3860664" cy="4464496"/>
          </a:xfrm>
        </p:spPr>
        <p:txBody>
          <a:bodyPr>
            <a:normAutofit/>
          </a:bodyPr>
          <a:lstStyle/>
          <a:p>
            <a:pPr marL="0" indent="0">
              <a:buNone/>
            </a:pPr>
            <a:endParaRPr lang="en-GB" sz="1400" dirty="0"/>
          </a:p>
          <a:p>
            <a:pPr marL="0" indent="0">
              <a:buNone/>
            </a:pPr>
            <a:endParaRPr lang="en-GB" sz="1400" dirty="0"/>
          </a:p>
          <a:p>
            <a:pPr marL="0" indent="0" algn="r">
              <a:buNone/>
            </a:pPr>
            <a:endParaRPr lang="en-GB" sz="1400" dirty="0"/>
          </a:p>
          <a:p>
            <a:pPr marL="0" indent="0">
              <a:buNone/>
            </a:pPr>
            <a:endParaRPr lang="en-GB" sz="1400" dirty="0"/>
          </a:p>
          <a:p>
            <a:pPr marL="0" indent="0">
              <a:buNone/>
            </a:pPr>
            <a:endParaRPr lang="en-GB" sz="1400" dirty="0"/>
          </a:p>
          <a:p>
            <a:pPr marL="0" indent="0" algn="ctr">
              <a:buNone/>
            </a:pPr>
            <a:endParaRPr lang="en-IE" sz="1800" b="1" dirty="0"/>
          </a:p>
          <a:p>
            <a:pPr marL="0" indent="0" algn="ctr">
              <a:buNone/>
            </a:pPr>
            <a:endParaRPr lang="en-IE" sz="1800" b="1" dirty="0"/>
          </a:p>
          <a:p>
            <a:pPr marL="0" indent="0" algn="ctr">
              <a:buNone/>
            </a:pPr>
            <a:r>
              <a:rPr lang="en-IE" sz="1800" dirty="0"/>
              <a:t>2020 Skillnet Ireland funded</a:t>
            </a:r>
            <a:br>
              <a:rPr lang="en-IE" sz="1800" b="1" dirty="0"/>
            </a:br>
            <a:r>
              <a:rPr lang="en-IE" sz="1800" b="1" dirty="0"/>
              <a:t>Feasibility Study to Consider the Development of a Framework </a:t>
            </a:r>
            <a:br>
              <a:rPr lang="en-IE" sz="1800" b="1" dirty="0"/>
            </a:br>
            <a:r>
              <a:rPr lang="en-IE" sz="1800" b="1" dirty="0"/>
              <a:t>for the Recognition of Micro-Credentials in Industry</a:t>
            </a:r>
          </a:p>
          <a:p>
            <a:pPr algn="ctr">
              <a:buFontTx/>
              <a:buChar char="-"/>
            </a:pPr>
            <a:r>
              <a:rPr lang="en-IE" sz="1800" i="1" dirty="0"/>
              <a:t>Making Learning Visible –</a:t>
            </a:r>
          </a:p>
          <a:p>
            <a:pPr marL="0" indent="0" algn="ctr">
              <a:buNone/>
            </a:pPr>
            <a:r>
              <a:rPr lang="en-IE" sz="1800" b="1" i="1" dirty="0">
                <a:solidFill>
                  <a:schemeClr val="bg1">
                    <a:lumMod val="50000"/>
                  </a:schemeClr>
                </a:solidFill>
              </a:rPr>
              <a:t>(Phase 1)</a:t>
            </a:r>
          </a:p>
          <a:p>
            <a:endParaRPr lang="en-IE" sz="1800" dirty="0"/>
          </a:p>
        </p:txBody>
      </p:sp>
      <p:pic>
        <p:nvPicPr>
          <p:cNvPr id="6" name="Picture 5">
            <a:extLst>
              <a:ext uri="{FF2B5EF4-FFF2-40B4-BE49-F238E27FC236}">
                <a16:creationId xmlns:a16="http://schemas.microsoft.com/office/drawing/2014/main" id="{78DDA98F-27CF-4056-B116-C063AFA77285}"/>
              </a:ext>
            </a:extLst>
          </p:cNvPr>
          <p:cNvPicPr>
            <a:picLocks noChangeAspect="1"/>
          </p:cNvPicPr>
          <p:nvPr/>
        </p:nvPicPr>
        <p:blipFill>
          <a:blip r:embed="rId3"/>
          <a:stretch>
            <a:fillRect/>
          </a:stretch>
        </p:blipFill>
        <p:spPr>
          <a:xfrm>
            <a:off x="707120" y="404664"/>
            <a:ext cx="7681304" cy="1376169"/>
          </a:xfrm>
          <a:prstGeom prst="rect">
            <a:avLst/>
          </a:prstGeom>
        </p:spPr>
      </p:pic>
      <p:pic>
        <p:nvPicPr>
          <p:cNvPr id="9" name="Picture 8">
            <a:extLst>
              <a:ext uri="{FF2B5EF4-FFF2-40B4-BE49-F238E27FC236}">
                <a16:creationId xmlns:a16="http://schemas.microsoft.com/office/drawing/2014/main" id="{505A92E9-6826-41A4-8240-C12519166CC3}"/>
              </a:ext>
            </a:extLst>
          </p:cNvPr>
          <p:cNvPicPr>
            <a:picLocks noChangeAspect="1"/>
          </p:cNvPicPr>
          <p:nvPr/>
        </p:nvPicPr>
        <p:blipFill>
          <a:blip r:embed="rId4"/>
          <a:stretch>
            <a:fillRect/>
          </a:stretch>
        </p:blipFill>
        <p:spPr>
          <a:xfrm>
            <a:off x="6732240" y="1772816"/>
            <a:ext cx="1944216" cy="1470905"/>
          </a:xfrm>
          <a:prstGeom prst="rect">
            <a:avLst/>
          </a:prstGeom>
        </p:spPr>
      </p:pic>
      <p:pic>
        <p:nvPicPr>
          <p:cNvPr id="5" name="Picture 4">
            <a:extLst>
              <a:ext uri="{FF2B5EF4-FFF2-40B4-BE49-F238E27FC236}">
                <a16:creationId xmlns:a16="http://schemas.microsoft.com/office/drawing/2014/main" id="{70CC6FA5-8027-4141-95AB-E7DC883675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497" y="2852936"/>
            <a:ext cx="4505537" cy="3090375"/>
          </a:xfrm>
          <a:prstGeom prst="rect">
            <a:avLst/>
          </a:prstGeom>
          <a:noFill/>
          <a:ln>
            <a:noFill/>
          </a:ln>
        </p:spPr>
      </p:pic>
    </p:spTree>
    <p:extLst>
      <p:ext uri="{BB962C8B-B14F-4D97-AF65-F5344CB8AC3E}">
        <p14:creationId xmlns:p14="http://schemas.microsoft.com/office/powerpoint/2010/main" val="188133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64420"/>
            <a:ext cx="8229600" cy="4560806"/>
          </a:xfrm>
        </p:spPr>
        <p:txBody>
          <a:bodyPr>
            <a:normAutofit/>
          </a:bodyPr>
          <a:lstStyle/>
          <a:p>
            <a:pPr marL="0" lvl="0" indent="0">
              <a:buNone/>
            </a:pPr>
            <a:br>
              <a:rPr lang="en-IE" sz="3400" b="1" dirty="0"/>
            </a:br>
            <a:endParaRPr lang="en-IE" sz="3400" b="1" dirty="0"/>
          </a:p>
          <a:p>
            <a:pPr marL="0" lvl="0" indent="0">
              <a:buNone/>
            </a:pPr>
            <a:endParaRPr lang="en-IE" sz="2000" dirty="0"/>
          </a:p>
          <a:p>
            <a:pPr lvl="0"/>
            <a:endParaRPr lang="en-IE" sz="2000" dirty="0"/>
          </a:p>
          <a:p>
            <a:pPr lvl="0"/>
            <a:endParaRPr lang="en-IE" sz="2000" b="1" dirty="0"/>
          </a:p>
          <a:p>
            <a:pPr marL="0" lvl="0" indent="0">
              <a:buNone/>
            </a:pPr>
            <a:endParaRPr lang="en-IE" sz="1800" dirty="0"/>
          </a:p>
          <a:p>
            <a:pPr marL="0" indent="0">
              <a:buNone/>
            </a:pPr>
            <a:endParaRPr lang="en-IE" sz="1800" dirty="0"/>
          </a:p>
          <a:p>
            <a:pPr marL="0" indent="0">
              <a:buNone/>
            </a:pPr>
            <a:endParaRPr lang="en-IE" sz="1800" dirty="0"/>
          </a:p>
        </p:txBody>
      </p:sp>
      <p:sp>
        <p:nvSpPr>
          <p:cNvPr id="5" name="Footer Placeholder 4"/>
          <p:cNvSpPr>
            <a:spLocks noGrp="1"/>
          </p:cNvSpPr>
          <p:nvPr>
            <p:ph type="ftr" sz="quarter" idx="11"/>
          </p:nvPr>
        </p:nvSpPr>
        <p:spPr>
          <a:xfrm>
            <a:off x="3124200" y="6356350"/>
            <a:ext cx="4184104" cy="365125"/>
          </a:xfrm>
        </p:spPr>
        <p:txBody>
          <a:bodyPr/>
          <a:lstStyle/>
          <a:p>
            <a:endParaRPr lang="en-IE" dirty="0"/>
          </a:p>
          <a:p>
            <a:endParaRPr lang="en-IE" dirty="0"/>
          </a:p>
        </p:txBody>
      </p:sp>
      <p:pic>
        <p:nvPicPr>
          <p:cNvPr id="4" name="Picture 3" descr="A person holding a cell phone screen with text&#10;&#10;Description automatically generated">
            <a:extLst>
              <a:ext uri="{FF2B5EF4-FFF2-40B4-BE49-F238E27FC236}">
                <a16:creationId xmlns:a16="http://schemas.microsoft.com/office/drawing/2014/main" id="{B5085574-E7FC-4FF7-B2BC-B9B0C0164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6320"/>
            <a:ext cx="8964488" cy="4691415"/>
          </a:xfrm>
          <a:prstGeom prst="rect">
            <a:avLst/>
          </a:prstGeom>
        </p:spPr>
      </p:pic>
    </p:spTree>
    <p:extLst>
      <p:ext uri="{BB962C8B-B14F-4D97-AF65-F5344CB8AC3E}">
        <p14:creationId xmlns:p14="http://schemas.microsoft.com/office/powerpoint/2010/main" val="79095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64420"/>
            <a:ext cx="8229600" cy="4284860"/>
          </a:xfrm>
        </p:spPr>
        <p:txBody>
          <a:bodyPr>
            <a:normAutofit/>
          </a:bodyPr>
          <a:lstStyle/>
          <a:p>
            <a:endParaRPr lang="en-IE" sz="1500" dirty="0"/>
          </a:p>
          <a:p>
            <a:pPr marL="0" lvl="0" indent="0">
              <a:buNone/>
            </a:pPr>
            <a:endParaRPr lang="en-IE" sz="1500" dirty="0"/>
          </a:p>
          <a:p>
            <a:pPr marL="0" lvl="0" indent="0">
              <a:buNone/>
            </a:pPr>
            <a:endParaRPr lang="en-IE" sz="1400" b="1" dirty="0">
              <a:solidFill>
                <a:srgbClr val="FF0000"/>
              </a:solidFill>
            </a:endParaRPr>
          </a:p>
          <a:p>
            <a:pPr marL="0" lvl="0" indent="0">
              <a:buNone/>
            </a:pPr>
            <a:br>
              <a:rPr lang="en-IE" sz="3400" b="1" dirty="0"/>
            </a:br>
            <a:endParaRPr lang="en-IE" sz="3400" b="1" dirty="0"/>
          </a:p>
          <a:p>
            <a:pPr marL="0" lvl="0" indent="0">
              <a:buNone/>
            </a:pPr>
            <a:endParaRPr lang="en-IE" sz="2000" dirty="0"/>
          </a:p>
          <a:p>
            <a:pPr lvl="0"/>
            <a:endParaRPr lang="en-IE" sz="2000" dirty="0"/>
          </a:p>
          <a:p>
            <a:pPr lvl="0"/>
            <a:endParaRPr lang="en-IE" sz="2000" b="1" dirty="0"/>
          </a:p>
          <a:p>
            <a:pPr marL="0" lvl="0" indent="0">
              <a:buNone/>
            </a:pPr>
            <a:endParaRPr lang="en-IE" sz="1800" dirty="0"/>
          </a:p>
          <a:p>
            <a:pPr marL="0" indent="0">
              <a:buNone/>
            </a:pPr>
            <a:endParaRPr lang="en-IE" sz="1800" dirty="0"/>
          </a:p>
          <a:p>
            <a:pPr marL="0" indent="0">
              <a:buNone/>
            </a:pPr>
            <a:endParaRPr lang="en-IE" sz="1800" dirty="0"/>
          </a:p>
        </p:txBody>
      </p:sp>
      <p:pic>
        <p:nvPicPr>
          <p:cNvPr id="4" name="Picture 3" descr="A picture containing website&#10;&#10;Description automatically generated">
            <a:extLst>
              <a:ext uri="{FF2B5EF4-FFF2-40B4-BE49-F238E27FC236}">
                <a16:creationId xmlns:a16="http://schemas.microsoft.com/office/drawing/2014/main" id="{F62A552D-117C-4AD2-8567-26B577700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84" y="1052736"/>
            <a:ext cx="8397006" cy="4394434"/>
          </a:xfrm>
          <a:prstGeom prst="rect">
            <a:avLst/>
          </a:prstGeom>
        </p:spPr>
      </p:pic>
    </p:spTree>
    <p:extLst>
      <p:ext uri="{BB962C8B-B14F-4D97-AF65-F5344CB8AC3E}">
        <p14:creationId xmlns:p14="http://schemas.microsoft.com/office/powerpoint/2010/main" val="221014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120" y="1772816"/>
            <a:ext cx="8229600" cy="4752528"/>
          </a:xfrm>
        </p:spPr>
        <p:txBody>
          <a:bodyPr>
            <a:normAutofit/>
          </a:bodyPr>
          <a:lstStyle/>
          <a:p>
            <a:pPr marL="0" indent="0">
              <a:buNone/>
            </a:pPr>
            <a:endParaRPr lang="en-GB" sz="1400" dirty="0"/>
          </a:p>
          <a:p>
            <a:pPr marL="0" indent="0">
              <a:buNone/>
            </a:pPr>
            <a:endParaRPr lang="en-GB" sz="1400" dirty="0"/>
          </a:p>
          <a:p>
            <a:pPr marL="0" indent="0" algn="r">
              <a:buNone/>
            </a:pPr>
            <a:endParaRPr lang="en-GB" sz="1400" dirty="0"/>
          </a:p>
          <a:p>
            <a:pPr marL="0" indent="0">
              <a:buNone/>
            </a:pPr>
            <a:endParaRPr lang="en-GB" sz="1400" dirty="0"/>
          </a:p>
          <a:p>
            <a:pPr marL="0" indent="0">
              <a:buNone/>
            </a:pPr>
            <a:endParaRPr lang="en-GB" sz="1400" dirty="0"/>
          </a:p>
          <a:p>
            <a:pPr marL="0" indent="0">
              <a:buNone/>
            </a:pPr>
            <a:r>
              <a:rPr lang="en-GB" sz="1800" b="1" u="sng" dirty="0"/>
              <a:t>OUTPUTS</a:t>
            </a:r>
          </a:p>
          <a:p>
            <a:pPr marL="0" indent="0">
              <a:buNone/>
            </a:pPr>
            <a:endParaRPr lang="en-GB" sz="1400" dirty="0"/>
          </a:p>
          <a:p>
            <a:pPr>
              <a:buFont typeface="+mj-lt"/>
              <a:buAutoNum type="arabicPeriod"/>
            </a:pPr>
            <a:r>
              <a:rPr lang="en-GB" sz="1400" b="1" dirty="0"/>
              <a:t>July 14</a:t>
            </a:r>
            <a:r>
              <a:rPr lang="en-GB" sz="1400" b="1" baseline="30000" dirty="0"/>
              <a:t>th</a:t>
            </a:r>
            <a:r>
              <a:rPr lang="en-GB" sz="1400" b="1" dirty="0"/>
              <a:t> Webinar </a:t>
            </a:r>
            <a:r>
              <a:rPr lang="en-GB" sz="1400" dirty="0"/>
              <a:t>-- </a:t>
            </a:r>
            <a:r>
              <a:rPr lang="en-GB" sz="1400" i="1" dirty="0">
                <a:hlinkClick r:id="rId3"/>
              </a:rPr>
              <a:t>Certifying Your Future: Making Sense of Micro-Credentials </a:t>
            </a:r>
            <a:endParaRPr lang="en-GB" sz="1400" i="1" dirty="0"/>
          </a:p>
          <a:p>
            <a:pPr>
              <a:buFont typeface="+mj-lt"/>
              <a:buAutoNum type="arabicPeriod"/>
            </a:pPr>
            <a:r>
              <a:rPr lang="en-GB" sz="1400" dirty="0"/>
              <a:t>July 2020 -- first National Survey of Perspectives of Employees and Employers on Micro-Credentials</a:t>
            </a:r>
          </a:p>
          <a:p>
            <a:pPr>
              <a:buFont typeface="+mj-lt"/>
              <a:buAutoNum type="arabicPeriod"/>
            </a:pPr>
            <a:r>
              <a:rPr lang="en-GB" sz="1400" b="1" dirty="0"/>
              <a:t>August 18</a:t>
            </a:r>
            <a:r>
              <a:rPr lang="en-GB" sz="1400" b="1" baseline="30000" dirty="0"/>
              <a:t>th</a:t>
            </a:r>
            <a:r>
              <a:rPr lang="en-GB" sz="1400" b="1" dirty="0"/>
              <a:t> Webinar </a:t>
            </a:r>
            <a:r>
              <a:rPr lang="en-GB" sz="1400" dirty="0"/>
              <a:t>-- </a:t>
            </a:r>
            <a:r>
              <a:rPr lang="en-GB" sz="1400" i="1" dirty="0">
                <a:hlinkClick r:id="rId4"/>
              </a:rPr>
              <a:t>Global Voices on Micro-Credentials: What’s next for industry in Ireland?</a:t>
            </a:r>
            <a:endParaRPr lang="en-GB" sz="1400" i="1" dirty="0"/>
          </a:p>
          <a:p>
            <a:pPr>
              <a:buFont typeface="+mj-lt"/>
              <a:buAutoNum type="arabicPeriod"/>
            </a:pPr>
            <a:r>
              <a:rPr lang="en-GB" sz="1400" dirty="0">
                <a:solidFill>
                  <a:srgbClr val="FF0000"/>
                </a:solidFill>
              </a:rPr>
              <a:t>August 2020 -- Publication of Insights Paper </a:t>
            </a:r>
            <a:r>
              <a:rPr lang="en-GB" sz="1400" b="1" dirty="0">
                <a:hlinkClick r:id="rId5"/>
              </a:rPr>
              <a:t>Micro-Credentials: An Evolving Eco System</a:t>
            </a:r>
            <a:endParaRPr lang="en-GB" sz="1400" b="1" dirty="0"/>
          </a:p>
          <a:p>
            <a:pPr>
              <a:buFont typeface="+mj-lt"/>
              <a:buAutoNum type="arabicPeriod"/>
            </a:pPr>
            <a:r>
              <a:rPr lang="en-GB" sz="1400" b="1" dirty="0"/>
              <a:t>March 23</a:t>
            </a:r>
            <a:r>
              <a:rPr lang="en-GB" sz="1400" b="1" baseline="30000" dirty="0"/>
              <a:t>rd</a:t>
            </a:r>
            <a:r>
              <a:rPr lang="en-GB" sz="1400" b="1" dirty="0"/>
              <a:t> Webinar </a:t>
            </a:r>
            <a:r>
              <a:rPr lang="en-GB" sz="1400" dirty="0"/>
              <a:t>– </a:t>
            </a:r>
            <a:r>
              <a:rPr lang="en-GB" sz="1400" dirty="0">
                <a:hlinkClick r:id="rId6"/>
              </a:rPr>
              <a:t>Launch of Final Report</a:t>
            </a:r>
            <a:endParaRPr lang="en-GB" sz="1400" dirty="0"/>
          </a:p>
          <a:p>
            <a:pPr>
              <a:buFont typeface="+mj-lt"/>
              <a:buAutoNum type="arabicPeriod"/>
            </a:pPr>
            <a:r>
              <a:rPr lang="en-GB" sz="1400" dirty="0">
                <a:solidFill>
                  <a:srgbClr val="FF0000"/>
                </a:solidFill>
              </a:rPr>
              <a:t>March 2021 – Publication of Final Report </a:t>
            </a:r>
            <a:r>
              <a:rPr lang="en-GB" sz="1400" b="1" i="1" dirty="0">
                <a:hlinkClick r:id="rId7"/>
              </a:rPr>
              <a:t>A Micro-Credential Roadmap: Currency, Cohesion &amp; Consistency</a:t>
            </a:r>
            <a:endParaRPr lang="en-GB" sz="1400" b="1" i="1" dirty="0"/>
          </a:p>
          <a:p>
            <a:endParaRPr lang="en-GB" sz="1400" dirty="0"/>
          </a:p>
          <a:p>
            <a:pPr marL="0" indent="0">
              <a:buNone/>
            </a:pPr>
            <a:endParaRPr lang="en-IE" sz="1800" dirty="0"/>
          </a:p>
        </p:txBody>
      </p:sp>
      <p:pic>
        <p:nvPicPr>
          <p:cNvPr id="6" name="Picture 5">
            <a:extLst>
              <a:ext uri="{FF2B5EF4-FFF2-40B4-BE49-F238E27FC236}">
                <a16:creationId xmlns:a16="http://schemas.microsoft.com/office/drawing/2014/main" id="{78DDA98F-27CF-4056-B116-C063AFA77285}"/>
              </a:ext>
            </a:extLst>
          </p:cNvPr>
          <p:cNvPicPr>
            <a:picLocks noChangeAspect="1"/>
          </p:cNvPicPr>
          <p:nvPr/>
        </p:nvPicPr>
        <p:blipFill>
          <a:blip r:embed="rId8"/>
          <a:stretch>
            <a:fillRect/>
          </a:stretch>
        </p:blipFill>
        <p:spPr>
          <a:xfrm>
            <a:off x="707120" y="404664"/>
            <a:ext cx="7681304" cy="1376169"/>
          </a:xfrm>
          <a:prstGeom prst="rect">
            <a:avLst/>
          </a:prstGeom>
        </p:spPr>
      </p:pic>
      <p:pic>
        <p:nvPicPr>
          <p:cNvPr id="9" name="Picture 8">
            <a:extLst>
              <a:ext uri="{FF2B5EF4-FFF2-40B4-BE49-F238E27FC236}">
                <a16:creationId xmlns:a16="http://schemas.microsoft.com/office/drawing/2014/main" id="{505A92E9-6826-41A4-8240-C12519166CC3}"/>
              </a:ext>
            </a:extLst>
          </p:cNvPr>
          <p:cNvPicPr>
            <a:picLocks noChangeAspect="1"/>
          </p:cNvPicPr>
          <p:nvPr/>
        </p:nvPicPr>
        <p:blipFill>
          <a:blip r:embed="rId9"/>
          <a:stretch>
            <a:fillRect/>
          </a:stretch>
        </p:blipFill>
        <p:spPr>
          <a:xfrm>
            <a:off x="6732240" y="1772816"/>
            <a:ext cx="1944216" cy="1470905"/>
          </a:xfrm>
          <a:prstGeom prst="rect">
            <a:avLst/>
          </a:prstGeom>
        </p:spPr>
      </p:pic>
    </p:spTree>
    <p:extLst>
      <p:ext uri="{BB962C8B-B14F-4D97-AF65-F5344CB8AC3E}">
        <p14:creationId xmlns:p14="http://schemas.microsoft.com/office/powerpoint/2010/main" val="56948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7E3A2-FC56-4E7E-AF8F-D1EE252FD64C}"/>
              </a:ext>
            </a:extLst>
          </p:cNvPr>
          <p:cNvSpPr>
            <a:spLocks noGrp="1"/>
          </p:cNvSpPr>
          <p:nvPr>
            <p:ph idx="1"/>
          </p:nvPr>
        </p:nvSpPr>
        <p:spPr/>
        <p:txBody>
          <a:bodyPr/>
          <a:lstStyle/>
          <a:p>
            <a:endParaRPr lang="en-IE"/>
          </a:p>
        </p:txBody>
      </p:sp>
      <p:sp>
        <p:nvSpPr>
          <p:cNvPr id="4" name="Footer Placeholder 3">
            <a:extLst>
              <a:ext uri="{FF2B5EF4-FFF2-40B4-BE49-F238E27FC236}">
                <a16:creationId xmlns:a16="http://schemas.microsoft.com/office/drawing/2014/main" id="{01177437-0021-41D9-A463-B1B79219A721}"/>
              </a:ext>
            </a:extLst>
          </p:cNvPr>
          <p:cNvSpPr>
            <a:spLocks noGrp="1"/>
          </p:cNvSpPr>
          <p:nvPr>
            <p:ph type="ftr" sz="quarter" idx="11"/>
          </p:nvPr>
        </p:nvSpPr>
        <p:spPr/>
        <p:txBody>
          <a:bodyPr/>
          <a:lstStyle/>
          <a:p>
            <a:r>
              <a:rPr lang="en-IE"/>
              <a:t>Business Excellence Skillnet Steering Group Meeting </a:t>
            </a:r>
            <a:endParaRPr lang="en-IE" dirty="0"/>
          </a:p>
        </p:txBody>
      </p:sp>
      <p:pic>
        <p:nvPicPr>
          <p:cNvPr id="6" name="Picture 5">
            <a:extLst>
              <a:ext uri="{FF2B5EF4-FFF2-40B4-BE49-F238E27FC236}">
                <a16:creationId xmlns:a16="http://schemas.microsoft.com/office/drawing/2014/main" id="{9BB26B5E-2CEB-488F-A297-A63EFE6C0EEC}"/>
              </a:ext>
            </a:extLst>
          </p:cNvPr>
          <p:cNvPicPr>
            <a:picLocks noChangeAspect="1"/>
          </p:cNvPicPr>
          <p:nvPr/>
        </p:nvPicPr>
        <p:blipFill>
          <a:blip r:embed="rId2"/>
          <a:stretch>
            <a:fillRect/>
          </a:stretch>
        </p:blipFill>
        <p:spPr>
          <a:xfrm>
            <a:off x="0" y="995435"/>
            <a:ext cx="9144000" cy="4867129"/>
          </a:xfrm>
          <a:prstGeom prst="rect">
            <a:avLst/>
          </a:prstGeom>
        </p:spPr>
      </p:pic>
    </p:spTree>
    <p:extLst>
      <p:ext uri="{BB962C8B-B14F-4D97-AF65-F5344CB8AC3E}">
        <p14:creationId xmlns:p14="http://schemas.microsoft.com/office/powerpoint/2010/main" val="280183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72893-00A1-49FA-91A0-FBFCE3C89254}"/>
              </a:ext>
            </a:extLst>
          </p:cNvPr>
          <p:cNvSpPr>
            <a:spLocks noGrp="1"/>
          </p:cNvSpPr>
          <p:nvPr>
            <p:ph idx="1"/>
          </p:nvPr>
        </p:nvSpPr>
        <p:spPr/>
        <p:txBody>
          <a:bodyPr/>
          <a:lstStyle/>
          <a:p>
            <a:endParaRPr lang="en-IE"/>
          </a:p>
        </p:txBody>
      </p:sp>
      <p:sp>
        <p:nvSpPr>
          <p:cNvPr id="4" name="Footer Placeholder 3">
            <a:extLst>
              <a:ext uri="{FF2B5EF4-FFF2-40B4-BE49-F238E27FC236}">
                <a16:creationId xmlns:a16="http://schemas.microsoft.com/office/drawing/2014/main" id="{D379AD5E-19B8-439D-9E84-E7A1B52801DE}"/>
              </a:ext>
            </a:extLst>
          </p:cNvPr>
          <p:cNvSpPr>
            <a:spLocks noGrp="1"/>
          </p:cNvSpPr>
          <p:nvPr>
            <p:ph type="ftr" sz="quarter" idx="11"/>
          </p:nvPr>
        </p:nvSpPr>
        <p:spPr/>
        <p:txBody>
          <a:bodyPr/>
          <a:lstStyle/>
          <a:p>
            <a:r>
              <a:rPr lang="en-IE"/>
              <a:t>Business Excellence Skillnet Steering Group Meeting </a:t>
            </a:r>
            <a:endParaRPr lang="en-IE" dirty="0"/>
          </a:p>
        </p:txBody>
      </p:sp>
      <p:pic>
        <p:nvPicPr>
          <p:cNvPr id="6" name="Picture 5">
            <a:extLst>
              <a:ext uri="{FF2B5EF4-FFF2-40B4-BE49-F238E27FC236}">
                <a16:creationId xmlns:a16="http://schemas.microsoft.com/office/drawing/2014/main" id="{7BDEB27A-9255-4D4C-9D47-6435AB364C6C}"/>
              </a:ext>
            </a:extLst>
          </p:cNvPr>
          <p:cNvPicPr>
            <a:picLocks noChangeAspect="1"/>
          </p:cNvPicPr>
          <p:nvPr/>
        </p:nvPicPr>
        <p:blipFill>
          <a:blip r:embed="rId2"/>
          <a:stretch>
            <a:fillRect/>
          </a:stretch>
        </p:blipFill>
        <p:spPr>
          <a:xfrm>
            <a:off x="0" y="966003"/>
            <a:ext cx="9144000" cy="4925993"/>
          </a:xfrm>
          <a:prstGeom prst="rect">
            <a:avLst/>
          </a:prstGeom>
        </p:spPr>
      </p:pic>
    </p:spTree>
    <p:extLst>
      <p:ext uri="{BB962C8B-B14F-4D97-AF65-F5344CB8AC3E}">
        <p14:creationId xmlns:p14="http://schemas.microsoft.com/office/powerpoint/2010/main" val="229145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96583F-59F0-4AD2-AE9A-EA2AADB43632}"/>
              </a:ext>
            </a:extLst>
          </p:cNvPr>
          <p:cNvPicPr>
            <a:picLocks noGrp="1" noChangeAspect="1"/>
          </p:cNvPicPr>
          <p:nvPr>
            <p:ph idx="1"/>
          </p:nvPr>
        </p:nvPicPr>
        <p:blipFill>
          <a:blip r:embed="rId2"/>
          <a:stretch>
            <a:fillRect/>
          </a:stretch>
        </p:blipFill>
        <p:spPr>
          <a:xfrm>
            <a:off x="457200" y="692696"/>
            <a:ext cx="8229600" cy="5359740"/>
          </a:xfrm>
        </p:spPr>
      </p:pic>
      <p:sp>
        <p:nvSpPr>
          <p:cNvPr id="4" name="Footer Placeholder 3">
            <a:extLst>
              <a:ext uri="{FF2B5EF4-FFF2-40B4-BE49-F238E27FC236}">
                <a16:creationId xmlns:a16="http://schemas.microsoft.com/office/drawing/2014/main" id="{66B28123-140E-4CFC-AEC6-849ED915D732}"/>
              </a:ext>
            </a:extLst>
          </p:cNvPr>
          <p:cNvSpPr>
            <a:spLocks noGrp="1"/>
          </p:cNvSpPr>
          <p:nvPr>
            <p:ph type="ftr" sz="quarter" idx="11"/>
          </p:nvPr>
        </p:nvSpPr>
        <p:spPr/>
        <p:txBody>
          <a:bodyPr/>
          <a:lstStyle/>
          <a:p>
            <a:r>
              <a:rPr lang="en-IE"/>
              <a:t>Business Excellence Skillnet Steering Group Meeting </a:t>
            </a:r>
            <a:endParaRPr lang="en-IE" dirty="0"/>
          </a:p>
        </p:txBody>
      </p:sp>
    </p:spTree>
    <p:extLst>
      <p:ext uri="{BB962C8B-B14F-4D97-AF65-F5344CB8AC3E}">
        <p14:creationId xmlns:p14="http://schemas.microsoft.com/office/powerpoint/2010/main" val="394367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11A85-6343-4B60-B948-B912B19869EF}"/>
              </a:ext>
            </a:extLst>
          </p:cNvPr>
          <p:cNvSpPr>
            <a:spLocks noGrp="1"/>
          </p:cNvSpPr>
          <p:nvPr>
            <p:ph idx="1"/>
          </p:nvPr>
        </p:nvSpPr>
        <p:spPr/>
        <p:txBody>
          <a:bodyPr/>
          <a:lstStyle/>
          <a:p>
            <a:endParaRPr lang="en-IE"/>
          </a:p>
        </p:txBody>
      </p:sp>
      <p:pic>
        <p:nvPicPr>
          <p:cNvPr id="6" name="Picture 5">
            <a:extLst>
              <a:ext uri="{FF2B5EF4-FFF2-40B4-BE49-F238E27FC236}">
                <a16:creationId xmlns:a16="http://schemas.microsoft.com/office/drawing/2014/main" id="{E45C40E0-5B2A-42A1-AFC2-96D73C933236}"/>
              </a:ext>
            </a:extLst>
          </p:cNvPr>
          <p:cNvPicPr>
            <a:picLocks noChangeAspect="1"/>
          </p:cNvPicPr>
          <p:nvPr/>
        </p:nvPicPr>
        <p:blipFill>
          <a:blip r:embed="rId2"/>
          <a:stretch>
            <a:fillRect/>
          </a:stretch>
        </p:blipFill>
        <p:spPr>
          <a:xfrm>
            <a:off x="0" y="1008383"/>
            <a:ext cx="9144000" cy="4841234"/>
          </a:xfrm>
          <a:prstGeom prst="rect">
            <a:avLst/>
          </a:prstGeom>
        </p:spPr>
      </p:pic>
    </p:spTree>
    <p:extLst>
      <p:ext uri="{BB962C8B-B14F-4D97-AF65-F5344CB8AC3E}">
        <p14:creationId xmlns:p14="http://schemas.microsoft.com/office/powerpoint/2010/main" val="200109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2A93C-D7F1-4C35-AC5A-28B38066EE7C}"/>
              </a:ext>
            </a:extLst>
          </p:cNvPr>
          <p:cNvSpPr>
            <a:spLocks noGrp="1"/>
          </p:cNvSpPr>
          <p:nvPr>
            <p:ph idx="1"/>
          </p:nvPr>
        </p:nvSpPr>
        <p:spPr>
          <a:xfrm>
            <a:off x="457200" y="404664"/>
            <a:ext cx="8229600" cy="5721499"/>
          </a:xfrm>
        </p:spPr>
        <p:txBody>
          <a:bodyPr/>
          <a:lstStyle/>
          <a:p>
            <a:pPr marL="0" indent="0">
              <a:buNone/>
            </a:pPr>
            <a:r>
              <a:rPr lang="en-IE" dirty="0"/>
              <a:t>                                   </a:t>
            </a:r>
          </a:p>
        </p:txBody>
      </p:sp>
      <p:sp>
        <p:nvSpPr>
          <p:cNvPr id="4" name="Footer Placeholder 3">
            <a:extLst>
              <a:ext uri="{FF2B5EF4-FFF2-40B4-BE49-F238E27FC236}">
                <a16:creationId xmlns:a16="http://schemas.microsoft.com/office/drawing/2014/main" id="{E4A3B00C-1F64-465E-AE0B-D24D51BE49C6}"/>
              </a:ext>
            </a:extLst>
          </p:cNvPr>
          <p:cNvSpPr>
            <a:spLocks noGrp="1"/>
          </p:cNvSpPr>
          <p:nvPr>
            <p:ph type="ftr" sz="quarter" idx="11"/>
          </p:nvPr>
        </p:nvSpPr>
        <p:spPr>
          <a:xfrm>
            <a:off x="3124200" y="6669360"/>
            <a:ext cx="2895600" cy="52115"/>
          </a:xfrm>
        </p:spPr>
        <p:txBody>
          <a:bodyPr/>
          <a:lstStyle/>
          <a:p>
            <a:endParaRPr lang="en-IE" dirty="0"/>
          </a:p>
        </p:txBody>
      </p:sp>
      <p:sp>
        <p:nvSpPr>
          <p:cNvPr id="6" name="TextBox 5">
            <a:extLst>
              <a:ext uri="{FF2B5EF4-FFF2-40B4-BE49-F238E27FC236}">
                <a16:creationId xmlns:a16="http://schemas.microsoft.com/office/drawing/2014/main" id="{B0AF9835-8BD5-4C38-B60F-C9289704AB11}"/>
              </a:ext>
            </a:extLst>
          </p:cNvPr>
          <p:cNvSpPr txBox="1"/>
          <p:nvPr/>
        </p:nvSpPr>
        <p:spPr>
          <a:xfrm>
            <a:off x="436513" y="493852"/>
            <a:ext cx="7344816" cy="5724644"/>
          </a:xfrm>
          <a:prstGeom prst="rect">
            <a:avLst/>
          </a:prstGeom>
          <a:noFill/>
        </p:spPr>
        <p:txBody>
          <a:bodyPr wrap="square">
            <a:spAutoFit/>
          </a:bodyPr>
          <a:lstStyle/>
          <a:p>
            <a:pPr algn="ctr"/>
            <a:endParaRPr lang="en-IE" sz="3200" b="1" dirty="0">
              <a:effectLst/>
              <a:latin typeface="Calibri" panose="020F0502020204030204" pitchFamily="34" charset="0"/>
              <a:ea typeface="Calibri" panose="020F0502020204030204" pitchFamily="34" charset="0"/>
            </a:endParaRPr>
          </a:p>
          <a:p>
            <a:pPr algn="ctr"/>
            <a:endParaRPr lang="en-IE" sz="3200" b="1" dirty="0">
              <a:latin typeface="Calibri" panose="020F0502020204030204" pitchFamily="34" charset="0"/>
              <a:ea typeface="Calibri" panose="020F0502020204030204" pitchFamily="34" charset="0"/>
            </a:endParaRPr>
          </a:p>
          <a:p>
            <a:pPr algn="ctr"/>
            <a:endParaRPr lang="en-IE" sz="3200" b="1" dirty="0">
              <a:effectLst/>
              <a:latin typeface="Calibri" panose="020F0502020204030204" pitchFamily="34" charset="0"/>
              <a:ea typeface="Calibri" panose="020F0502020204030204" pitchFamily="34" charset="0"/>
            </a:endParaRPr>
          </a:p>
          <a:p>
            <a:pPr algn="ctr"/>
            <a:endParaRPr lang="en-IE" sz="3200" b="1" dirty="0">
              <a:latin typeface="Calibri" panose="020F0502020204030204" pitchFamily="34" charset="0"/>
              <a:ea typeface="Calibri" panose="020F0502020204030204" pitchFamily="34" charset="0"/>
            </a:endParaRPr>
          </a:p>
          <a:p>
            <a:pPr algn="ctr"/>
            <a:endParaRPr lang="en-IE" sz="3200" b="1" dirty="0">
              <a:effectLst/>
              <a:latin typeface="Calibri" panose="020F0502020204030204" pitchFamily="34" charset="0"/>
              <a:ea typeface="Calibri" panose="020F0502020204030204" pitchFamily="34" charset="0"/>
            </a:endParaRPr>
          </a:p>
          <a:p>
            <a:pPr algn="ctr"/>
            <a:r>
              <a:rPr lang="en-IE" sz="1600" i="1" dirty="0">
                <a:effectLst/>
                <a:latin typeface="Calibri" panose="020F0502020204030204" pitchFamily="34" charset="0"/>
                <a:ea typeface="Calibri" panose="020F0502020204030204" pitchFamily="34" charset="0"/>
              </a:rPr>
              <a:t>This research received additional funding from Skillnet Ireland in 2021</a:t>
            </a:r>
          </a:p>
          <a:p>
            <a:pPr algn="ctr"/>
            <a:r>
              <a:rPr lang="en-IE" sz="1600" i="1" dirty="0">
                <a:latin typeface="Calibri" panose="020F0502020204030204" pitchFamily="34" charset="0"/>
                <a:ea typeface="Calibri" panose="020F0502020204030204" pitchFamily="34" charset="0"/>
              </a:rPr>
              <a:t>Research Report is due in early 2022</a:t>
            </a:r>
            <a:endParaRPr lang="en-IE" sz="1600" i="1" dirty="0">
              <a:effectLst/>
              <a:latin typeface="Calibri" panose="020F0502020204030204" pitchFamily="34" charset="0"/>
              <a:ea typeface="Calibri" panose="020F0502020204030204" pitchFamily="34" charset="0"/>
            </a:endParaRPr>
          </a:p>
          <a:p>
            <a:pPr algn="ctr"/>
            <a:r>
              <a:rPr lang="en-IE" sz="3200" b="1" dirty="0">
                <a:effectLst/>
                <a:latin typeface="Calibri" panose="020F0502020204030204" pitchFamily="34" charset="0"/>
                <a:ea typeface="Calibri" panose="020F0502020204030204" pitchFamily="34" charset="0"/>
              </a:rPr>
              <a:t>Feasibility Study – </a:t>
            </a:r>
            <a:r>
              <a:rPr lang="en-IE" sz="3200" b="1" dirty="0">
                <a:solidFill>
                  <a:schemeClr val="bg1">
                    <a:lumMod val="50000"/>
                  </a:schemeClr>
                </a:solidFill>
                <a:effectLst/>
                <a:latin typeface="Calibri" panose="020F0502020204030204" pitchFamily="34" charset="0"/>
                <a:ea typeface="Calibri" panose="020F0502020204030204" pitchFamily="34" charset="0"/>
              </a:rPr>
              <a:t>Phase 2</a:t>
            </a:r>
            <a:br>
              <a:rPr lang="en-IE" sz="2800" dirty="0">
                <a:effectLst/>
                <a:latin typeface="Calibri" panose="020F0502020204030204" pitchFamily="34" charset="0"/>
                <a:ea typeface="Calibri" panose="020F0502020204030204" pitchFamily="34" charset="0"/>
              </a:rPr>
            </a:br>
            <a:endParaRPr lang="en-IE" sz="1400" dirty="0">
              <a:effectLst/>
              <a:latin typeface="Calibri" panose="020F0502020204030204" pitchFamily="34" charset="0"/>
              <a:ea typeface="Calibri" panose="020F0502020204030204" pitchFamily="34" charset="0"/>
            </a:endParaRPr>
          </a:p>
          <a:p>
            <a:pPr algn="ctr"/>
            <a:r>
              <a:rPr lang="en-IE" sz="2800" dirty="0">
                <a:effectLst/>
                <a:latin typeface="Calibri" panose="020F0502020204030204" pitchFamily="34" charset="0"/>
                <a:ea typeface="Calibri" panose="020F0502020204030204" pitchFamily="34" charset="0"/>
              </a:rPr>
              <a:t>How can micro-credentials recognise </a:t>
            </a:r>
            <a:endParaRPr lang="en-IE" sz="1400" dirty="0">
              <a:effectLst/>
              <a:latin typeface="Calibri" panose="020F0502020204030204" pitchFamily="34" charset="0"/>
              <a:ea typeface="Calibri" panose="020F0502020204030204" pitchFamily="34" charset="0"/>
            </a:endParaRPr>
          </a:p>
          <a:p>
            <a:pPr algn="ctr"/>
            <a:r>
              <a:rPr lang="en-IE" sz="2800" dirty="0">
                <a:effectLst/>
                <a:latin typeface="Calibri" panose="020F0502020204030204" pitchFamily="34" charset="0"/>
                <a:ea typeface="Calibri" panose="020F0502020204030204" pitchFamily="34" charset="0"/>
              </a:rPr>
              <a:t>professional competencies </a:t>
            </a:r>
            <a:endParaRPr lang="en-IE" sz="1400" dirty="0">
              <a:effectLst/>
              <a:latin typeface="Calibri" panose="020F0502020204030204" pitchFamily="34" charset="0"/>
              <a:ea typeface="Calibri" panose="020F0502020204030204" pitchFamily="34" charset="0"/>
            </a:endParaRPr>
          </a:p>
          <a:p>
            <a:pPr algn="ctr"/>
            <a:r>
              <a:rPr lang="en-IE" sz="2800" dirty="0">
                <a:effectLst/>
                <a:latin typeface="Calibri" panose="020F0502020204030204" pitchFamily="34" charset="0"/>
                <a:ea typeface="Calibri" panose="020F0502020204030204" pitchFamily="34" charset="0"/>
              </a:rPr>
              <a:t>in a regulated environment?</a:t>
            </a:r>
            <a:endParaRPr lang="en-IE" sz="1400" dirty="0">
              <a:effectLst/>
              <a:latin typeface="Calibri" panose="020F0502020204030204" pitchFamily="34" charset="0"/>
              <a:ea typeface="Calibri" panose="020F0502020204030204" pitchFamily="34" charset="0"/>
            </a:endParaRPr>
          </a:p>
          <a:p>
            <a:pPr algn="ctr"/>
            <a:r>
              <a:rPr lang="en-IE" sz="2800" dirty="0">
                <a:effectLst/>
                <a:latin typeface="Calibri" panose="020F0502020204030204" pitchFamily="34" charset="0"/>
                <a:ea typeface="Calibri" panose="020F0502020204030204" pitchFamily="34" charset="0"/>
              </a:rPr>
              <a:t> </a:t>
            </a:r>
          </a:p>
          <a:p>
            <a:pPr algn="ctr"/>
            <a:r>
              <a:rPr lang="en-IE" sz="1600" dirty="0">
                <a:latin typeface="Calibri" panose="020F0502020204030204" pitchFamily="34" charset="0"/>
                <a:ea typeface="Calibri" panose="020F0502020204030204" pitchFamily="34" charset="0"/>
              </a:rPr>
              <a:t>In partnership with Mazars</a:t>
            </a:r>
            <a:endParaRPr lang="en-IE" sz="1600" dirty="0">
              <a:effectLst/>
              <a:latin typeface="Calibri" panose="020F0502020204030204" pitchFamily="34" charset="0"/>
              <a:ea typeface="Calibri" panose="020F0502020204030204" pitchFamily="34" charset="0"/>
            </a:endParaRPr>
          </a:p>
        </p:txBody>
      </p:sp>
      <p:pic>
        <p:nvPicPr>
          <p:cNvPr id="1026" name="Picture 2" descr="Mazars Professional services firm - Ireland">
            <a:extLst>
              <a:ext uri="{FF2B5EF4-FFF2-40B4-BE49-F238E27FC236}">
                <a16:creationId xmlns:a16="http://schemas.microsoft.com/office/drawing/2014/main" id="{0A16B305-80A8-4846-A607-F320B764C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700808"/>
            <a:ext cx="1800200" cy="937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823607-67B3-43AB-A002-F10E6114BD88}"/>
              </a:ext>
            </a:extLst>
          </p:cNvPr>
          <p:cNvPicPr>
            <a:picLocks noChangeAspect="1"/>
          </p:cNvPicPr>
          <p:nvPr/>
        </p:nvPicPr>
        <p:blipFill>
          <a:blip r:embed="rId4"/>
          <a:stretch>
            <a:fillRect/>
          </a:stretch>
        </p:blipFill>
        <p:spPr>
          <a:xfrm>
            <a:off x="707120" y="404664"/>
            <a:ext cx="7681304" cy="1376169"/>
          </a:xfrm>
          <a:prstGeom prst="rect">
            <a:avLst/>
          </a:prstGeom>
        </p:spPr>
      </p:pic>
    </p:spTree>
    <p:extLst>
      <p:ext uri="{BB962C8B-B14F-4D97-AF65-F5344CB8AC3E}">
        <p14:creationId xmlns:p14="http://schemas.microsoft.com/office/powerpoint/2010/main" val="2654654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1946</TotalTime>
  <Words>175</Words>
  <Application>Microsoft Office PowerPoint</Application>
  <PresentationFormat>On-screen Show (4:3)</PresentationFormat>
  <Paragraphs>58</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Excellence Skillnet is funded by member companies and the Training Networks Programme, an initiative of Skillnets Ltd. funded from the National Training Fund through the Department of Education and Skills.</dc:title>
  <dc:creator>Grainne</dc:creator>
  <cp:lastModifiedBy>Grainne Walsh</cp:lastModifiedBy>
  <cp:revision>226</cp:revision>
  <cp:lastPrinted>2020-10-27T15:02:12Z</cp:lastPrinted>
  <dcterms:created xsi:type="dcterms:W3CDTF">2014-02-06T18:56:14Z</dcterms:created>
  <dcterms:modified xsi:type="dcterms:W3CDTF">2022-01-17T16:32:14Z</dcterms:modified>
</cp:coreProperties>
</file>